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3"/>
  </p:notesMasterIdLst>
  <p:sldIdLst>
    <p:sldId id="256" r:id="rId2"/>
    <p:sldId id="283" r:id="rId3"/>
    <p:sldId id="282" r:id="rId4"/>
    <p:sldId id="284" r:id="rId5"/>
    <p:sldId id="257" r:id="rId6"/>
    <p:sldId id="258" r:id="rId7"/>
    <p:sldId id="285" r:id="rId8"/>
    <p:sldId id="259" r:id="rId9"/>
    <p:sldId id="286" r:id="rId10"/>
    <p:sldId id="260" r:id="rId11"/>
    <p:sldId id="287" r:id="rId12"/>
    <p:sldId id="261" r:id="rId13"/>
    <p:sldId id="288" r:id="rId14"/>
    <p:sldId id="262" r:id="rId15"/>
    <p:sldId id="280" r:id="rId16"/>
    <p:sldId id="281" r:id="rId17"/>
    <p:sldId id="263" r:id="rId18"/>
    <p:sldId id="271" r:id="rId19"/>
    <p:sldId id="266" r:id="rId20"/>
    <p:sldId id="265" r:id="rId21"/>
    <p:sldId id="264" r:id="rId22"/>
    <p:sldId id="267" r:id="rId23"/>
    <p:sldId id="268" r:id="rId24"/>
    <p:sldId id="269" r:id="rId25"/>
    <p:sldId id="270" r:id="rId26"/>
    <p:sldId id="272" r:id="rId27"/>
    <p:sldId id="273" r:id="rId28"/>
    <p:sldId id="274" r:id="rId29"/>
    <p:sldId id="275" r:id="rId30"/>
    <p:sldId id="276" r:id="rId31"/>
    <p:sldId id="277"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482A3E4-7062-3142-8AF3-B82EFA7692AB}">
          <p14:sldIdLst>
            <p14:sldId id="256"/>
            <p14:sldId id="283"/>
            <p14:sldId id="282"/>
            <p14:sldId id="284"/>
            <p14:sldId id="257"/>
            <p14:sldId id="258"/>
            <p14:sldId id="285"/>
          </p14:sldIdLst>
        </p14:section>
        <p14:section name="Untitled Section" id="{9C9107A8-4EBC-3F46-ABF5-BED731B24BAF}">
          <p14:sldIdLst>
            <p14:sldId id="259"/>
            <p14:sldId id="286"/>
            <p14:sldId id="260"/>
            <p14:sldId id="287"/>
            <p14:sldId id="261"/>
            <p14:sldId id="288"/>
            <p14:sldId id="262"/>
            <p14:sldId id="280"/>
            <p14:sldId id="281"/>
            <p14:sldId id="263"/>
            <p14:sldId id="271"/>
            <p14:sldId id="266"/>
            <p14:sldId id="265"/>
            <p14:sldId id="264"/>
            <p14:sldId id="267"/>
            <p14:sldId id="268"/>
            <p14:sldId id="269"/>
            <p14:sldId id="270"/>
            <p14:sldId id="272"/>
            <p14:sldId id="273"/>
            <p14:sldId id="274"/>
            <p14:sldId id="275"/>
            <p14:sldId id="276"/>
            <p14:sldId id="27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67" autoAdjust="0"/>
    <p:restoredTop sz="86495" autoAdjust="0"/>
  </p:normalViewPr>
  <p:slideViewPr>
    <p:cSldViewPr snapToGrid="0" snapToObjects="1">
      <p:cViewPr varScale="1">
        <p:scale>
          <a:sx n="98" d="100"/>
          <a:sy n="98" d="100"/>
        </p:scale>
        <p:origin x="1832" y="184"/>
      </p:cViewPr>
      <p:guideLst>
        <p:guide orient="horz" pos="2160"/>
        <p:guide pos="2880"/>
      </p:guideLst>
    </p:cSldViewPr>
  </p:slideViewPr>
  <p:outlineViewPr>
    <p:cViewPr>
      <p:scale>
        <a:sx n="33" d="100"/>
        <a:sy n="33" d="100"/>
      </p:scale>
      <p:origin x="0" y="-1352"/>
    </p:cViewPr>
  </p:outlin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E83203-6A19-8741-8CEA-355752D4547F}" type="datetimeFigureOut">
              <a:rPr lang="en-US" smtClean="0"/>
              <a:t>4/23/26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7E8B68-30CA-9148-9264-6CBB2F934B6A}" type="slidenum">
              <a:rPr lang="en-US" smtClean="0"/>
              <a:t>‹#›</a:t>
            </a:fld>
            <a:endParaRPr lang="en-US"/>
          </a:p>
        </p:txBody>
      </p:sp>
    </p:spTree>
    <p:extLst>
      <p:ext uri="{BB962C8B-B14F-4D97-AF65-F5344CB8AC3E}">
        <p14:creationId xmlns:p14="http://schemas.microsoft.com/office/powerpoint/2010/main" val="212285260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Geo:</a:t>
            </a:r>
            <a:r>
              <a:rPr lang="en-US" baseline="0" dirty="0"/>
              <a:t> Earth</a:t>
            </a:r>
            <a:endParaRPr lang="en-US" dirty="0"/>
          </a:p>
          <a:p>
            <a:r>
              <a:rPr lang="en-US" dirty="0"/>
              <a:t>Morph:</a:t>
            </a:r>
            <a:r>
              <a:rPr lang="en-US" baseline="0" dirty="0"/>
              <a:t> Changing, Ever-Evolving</a:t>
            </a:r>
            <a:endParaRPr lang="en-US" dirty="0"/>
          </a:p>
          <a:p>
            <a:r>
              <a:rPr lang="en-US" dirty="0"/>
              <a:t>Ology: The Study Of</a:t>
            </a:r>
          </a:p>
          <a:p>
            <a:endParaRPr lang="en-US" dirty="0"/>
          </a:p>
          <a:p>
            <a:r>
              <a:rPr lang="en-US" dirty="0"/>
              <a:t>Together:</a:t>
            </a:r>
            <a:r>
              <a:rPr lang="en-US" baseline="0" dirty="0"/>
              <a:t> The study of the ever-changing Earth </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Most</a:t>
            </a:r>
            <a:r>
              <a:rPr lang="en-US" baseline="0" dirty="0"/>
              <a:t> of visible Earth’s Processes happen due to high intensity and low frequency events (floods, mudslides, earthquakes, </a:t>
            </a:r>
            <a:r>
              <a:rPr lang="en-US" baseline="0" dirty="0" err="1"/>
              <a:t>ect</a:t>
            </a:r>
            <a:r>
              <a:rPr lang="en-US" baseline="0" dirty="0"/>
              <a:t>.)</a:t>
            </a:r>
            <a:endParaRPr lang="en-US" dirty="0"/>
          </a:p>
          <a:p>
            <a:endParaRPr lang="en-US" dirty="0"/>
          </a:p>
        </p:txBody>
      </p:sp>
      <p:sp>
        <p:nvSpPr>
          <p:cNvPr id="4" name="Slide Number Placeholder 3"/>
          <p:cNvSpPr>
            <a:spLocks noGrp="1"/>
          </p:cNvSpPr>
          <p:nvPr>
            <p:ph type="sldNum" sz="quarter" idx="10"/>
          </p:nvPr>
        </p:nvSpPr>
        <p:spPr/>
        <p:txBody>
          <a:bodyPr/>
          <a:lstStyle/>
          <a:p>
            <a:fld id="{9B7E8B68-30CA-9148-9264-6CBB2F934B6A}" type="slidenum">
              <a:rPr lang="en-US" smtClean="0"/>
              <a:t>1</a:t>
            </a:fld>
            <a:endParaRPr lang="en-US"/>
          </a:p>
        </p:txBody>
      </p:sp>
    </p:spTree>
    <p:extLst>
      <p:ext uri="{BB962C8B-B14F-4D97-AF65-F5344CB8AC3E}">
        <p14:creationId xmlns:p14="http://schemas.microsoft.com/office/powerpoint/2010/main" val="1394018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Mass</a:t>
            </a:r>
            <a:r>
              <a:rPr lang="en-US" baseline="0" dirty="0"/>
              <a:t> movement is a depositional event that we come in contact with every time we travel on mountainous roads like this one in Central Asian although we can see these signs all over the US as well. Precautionary measures are taken such as rock slide nets make of metal mesh or Kevlar (what bulletproof vests are made of) nets in order to protect people below. From the area above the mass movement is erosional but below where the rocks, mud, sand is deposited is depositional mass movement. </a:t>
            </a:r>
            <a:endParaRPr lang="en-US" dirty="0"/>
          </a:p>
        </p:txBody>
      </p:sp>
      <p:sp>
        <p:nvSpPr>
          <p:cNvPr id="4" name="Slide Number Placeholder 3"/>
          <p:cNvSpPr>
            <a:spLocks noGrp="1"/>
          </p:cNvSpPr>
          <p:nvPr>
            <p:ph type="sldNum" sz="quarter" idx="10"/>
          </p:nvPr>
        </p:nvSpPr>
        <p:spPr/>
        <p:txBody>
          <a:bodyPr/>
          <a:lstStyle/>
          <a:p>
            <a:fld id="{9B7E8B68-30CA-9148-9264-6CBB2F934B6A}" type="slidenum">
              <a:rPr lang="en-US" smtClean="0"/>
              <a:t>11</a:t>
            </a:fld>
            <a:endParaRPr lang="en-US"/>
          </a:p>
        </p:txBody>
      </p:sp>
    </p:spTree>
    <p:extLst>
      <p:ext uri="{BB962C8B-B14F-4D97-AF65-F5344CB8AC3E}">
        <p14:creationId xmlns:p14="http://schemas.microsoft.com/office/powerpoint/2010/main" val="1769331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000000"/>
                </a:solidFill>
              </a:rPr>
              <a:t>The top picture is</a:t>
            </a:r>
            <a:r>
              <a:rPr lang="en-US" sz="1200" baseline="0" dirty="0">
                <a:solidFill>
                  <a:srgbClr val="000000"/>
                </a:solidFill>
              </a:rPr>
              <a:t> taken from </a:t>
            </a:r>
            <a:r>
              <a:rPr lang="en-US" sz="1200" dirty="0">
                <a:solidFill>
                  <a:srgbClr val="000000"/>
                </a:solidFill>
              </a:rPr>
              <a:t>Yosemite National</a:t>
            </a:r>
            <a:r>
              <a:rPr lang="en-US" sz="1200" baseline="0" dirty="0">
                <a:solidFill>
                  <a:srgbClr val="000000"/>
                </a:solidFill>
              </a:rPr>
              <a:t> Park. What is interesting about the picture near the mountains? There’s a valley in-between them as you would expect! This valley is special as it is a U-shaped valley, getting its name from the U like feature it outlines. This U shaped valley is formed by Glaciers. But HOW?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a:solidFill>
                <a:srgbClr val="00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a:solidFill>
                  <a:srgbClr val="000000"/>
                </a:solidFill>
              </a:rPr>
              <a:t>What is weird about the bottom picture? Things to notice: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a:solidFill>
                  <a:srgbClr val="000000"/>
                </a:solidFill>
              </a:rPr>
              <a:t>-Huge Rock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a:solidFill>
                  <a:srgbClr val="000000"/>
                </a:solidFill>
              </a:rPr>
              <a:t>-No other huge rocks around it</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a:solidFill>
                  <a:srgbClr val="000000"/>
                </a:solidFill>
              </a:rPr>
              <a:t>-Flat land, No mountains insight </a:t>
            </a:r>
            <a:endParaRPr lang="en-US" sz="1200" dirty="0">
              <a:solidFill>
                <a:srgbClr val="00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ndParaRPr>
          </a:p>
        </p:txBody>
      </p:sp>
      <p:sp>
        <p:nvSpPr>
          <p:cNvPr id="4" name="Slide Number Placeholder 3"/>
          <p:cNvSpPr>
            <a:spLocks noGrp="1"/>
          </p:cNvSpPr>
          <p:nvPr>
            <p:ph type="sldNum" sz="quarter" idx="10"/>
          </p:nvPr>
        </p:nvSpPr>
        <p:spPr/>
        <p:txBody>
          <a:bodyPr/>
          <a:lstStyle/>
          <a:p>
            <a:fld id="{9B7E8B68-30CA-9148-9264-6CBB2F934B6A}" type="slidenum">
              <a:rPr lang="en-US" smtClean="0"/>
              <a:t>12</a:t>
            </a:fld>
            <a:endParaRPr lang="en-US"/>
          </a:p>
        </p:txBody>
      </p:sp>
    </p:spTree>
    <p:extLst>
      <p:ext uri="{BB962C8B-B14F-4D97-AF65-F5344CB8AC3E}">
        <p14:creationId xmlns:p14="http://schemas.microsoft.com/office/powerpoint/2010/main" val="718680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 shaped valley as seen here at Yosemite</a:t>
            </a:r>
            <a:r>
              <a:rPr lang="en-US" baseline="0" dirty="0"/>
              <a:t> was formed by ginormous glaciers. As water freezes to ice it expands! This expanding ice puts pressure on the sides of the valley compressing the rock and dirt creating a U shaped valley with very steep sides. As the compressing </a:t>
            </a:r>
            <a:r>
              <a:rPr lang="en-US" baseline="0" dirty="0" err="1"/>
              <a:t>happends</a:t>
            </a:r>
            <a:r>
              <a:rPr lang="en-US" baseline="0" dirty="0"/>
              <a:t> you can imagine that huge chunks of rock and dirt fall off the valley walls. These rocks and dirt are trapped in the glacier. </a:t>
            </a:r>
          </a:p>
          <a:p>
            <a:endParaRPr lang="en-US" baseline="0" dirty="0"/>
          </a:p>
          <a:p>
            <a:r>
              <a:rPr lang="en-US" baseline="0" dirty="0"/>
              <a:t>As the glacier melts (taking up to 10,000-13,000 years in some cases) the melted ice creates pools of water but also exposes and deposits the rocks and sediment that was trapped in the ice. This is why you can find a huge boulder called a Glacial </a:t>
            </a:r>
            <a:r>
              <a:rPr lang="en-US" b="1" baseline="0" dirty="0"/>
              <a:t>Erratic </a:t>
            </a:r>
            <a:r>
              <a:rPr lang="en-US" b="0" baseline="0" dirty="0"/>
              <a:t>in the middle of a field of corn east of the Cascade mountains hundreds of miles away from its source.  </a:t>
            </a:r>
            <a:endParaRPr lang="en-US" b="1" dirty="0"/>
          </a:p>
        </p:txBody>
      </p:sp>
      <p:sp>
        <p:nvSpPr>
          <p:cNvPr id="4" name="Slide Number Placeholder 3"/>
          <p:cNvSpPr>
            <a:spLocks noGrp="1"/>
          </p:cNvSpPr>
          <p:nvPr>
            <p:ph type="sldNum" sz="quarter" idx="10"/>
          </p:nvPr>
        </p:nvSpPr>
        <p:spPr/>
        <p:txBody>
          <a:bodyPr/>
          <a:lstStyle/>
          <a:p>
            <a:fld id="{9B7E8B68-30CA-9148-9264-6CBB2F934B6A}" type="slidenum">
              <a:rPr lang="en-US" smtClean="0"/>
              <a:t>13</a:t>
            </a:fld>
            <a:endParaRPr lang="en-US"/>
          </a:p>
        </p:txBody>
      </p:sp>
    </p:spTree>
    <p:extLst>
      <p:ext uri="{BB962C8B-B14F-4D97-AF65-F5344CB8AC3E}">
        <p14:creationId xmlns:p14="http://schemas.microsoft.com/office/powerpoint/2010/main" val="39205430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picture illustrates</a:t>
            </a:r>
            <a:r>
              <a:rPr lang="en-US" baseline="0" dirty="0"/>
              <a:t> the various landforms that glaciers form. The glaciers are essentially mammoth ice cubes that weigh so much that they compress the rock and dirt they move over. This compaction leaves a trail behind the receding </a:t>
            </a:r>
            <a:r>
              <a:rPr lang="en-US" baseline="0" dirty="0" err="1"/>
              <a:t>galcier</a:t>
            </a:r>
            <a:r>
              <a:rPr lang="en-US" baseline="0" dirty="0"/>
              <a:t> like the trail of a snail. It is shiny and smooth due to the extreme pressure it puts the ground under. The rocks deposited by a glacier form </a:t>
            </a:r>
            <a:r>
              <a:rPr lang="en-US" b="1" baseline="0" dirty="0"/>
              <a:t>glacial</a:t>
            </a:r>
            <a:r>
              <a:rPr lang="en-US" baseline="0" dirty="0"/>
              <a:t> </a:t>
            </a:r>
            <a:r>
              <a:rPr lang="en-US" b="1" baseline="0" dirty="0"/>
              <a:t>till</a:t>
            </a:r>
            <a:r>
              <a:rPr lang="en-US" baseline="0" dirty="0"/>
              <a:t>. Notice that the glacial till rocks are separated by size, this is called a </a:t>
            </a:r>
            <a:r>
              <a:rPr lang="en-US" b="1" baseline="0" dirty="0"/>
              <a:t>sorted till, </a:t>
            </a:r>
            <a:r>
              <a:rPr lang="en-US" b="0" baseline="0" dirty="0"/>
              <a:t>since the till is sorted by size. The smaller rocks and dirt settle to the bottom and the larger to the top. </a:t>
            </a:r>
            <a:r>
              <a:rPr lang="en-US" baseline="0" dirty="0"/>
              <a:t> </a:t>
            </a:r>
            <a:endParaRPr lang="en-US" dirty="0"/>
          </a:p>
        </p:txBody>
      </p:sp>
      <p:sp>
        <p:nvSpPr>
          <p:cNvPr id="4" name="Slide Number Placeholder 3"/>
          <p:cNvSpPr>
            <a:spLocks noGrp="1"/>
          </p:cNvSpPr>
          <p:nvPr>
            <p:ph type="sldNum" sz="quarter" idx="10"/>
          </p:nvPr>
        </p:nvSpPr>
        <p:spPr/>
        <p:txBody>
          <a:bodyPr/>
          <a:lstStyle/>
          <a:p>
            <a:fld id="{9B7E8B68-30CA-9148-9264-6CBB2F934B6A}" type="slidenum">
              <a:rPr lang="en-US" smtClean="0"/>
              <a:t>14</a:t>
            </a:fld>
            <a:endParaRPr lang="en-US"/>
          </a:p>
        </p:txBody>
      </p:sp>
    </p:spTree>
    <p:extLst>
      <p:ext uri="{BB962C8B-B14F-4D97-AF65-F5344CB8AC3E}">
        <p14:creationId xmlns:p14="http://schemas.microsoft.com/office/powerpoint/2010/main" val="833669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a:t>
            </a:r>
            <a:r>
              <a:rPr lang="en-US" baseline="0" dirty="0"/>
              <a:t> rocks move? </a:t>
            </a:r>
          </a:p>
          <a:p>
            <a:endParaRPr lang="en-US" baseline="0" dirty="0"/>
          </a:p>
          <a:p>
            <a:r>
              <a:rPr lang="en-US" baseline="0" dirty="0"/>
              <a:t>-They aren’t living</a:t>
            </a:r>
          </a:p>
        </p:txBody>
      </p:sp>
      <p:sp>
        <p:nvSpPr>
          <p:cNvPr id="4" name="Slide Number Placeholder 3"/>
          <p:cNvSpPr>
            <a:spLocks noGrp="1"/>
          </p:cNvSpPr>
          <p:nvPr>
            <p:ph type="sldNum" sz="quarter" idx="10"/>
          </p:nvPr>
        </p:nvSpPr>
        <p:spPr/>
        <p:txBody>
          <a:bodyPr/>
          <a:lstStyle/>
          <a:p>
            <a:fld id="{9B7E8B68-30CA-9148-9264-6CBB2F934B6A}" type="slidenum">
              <a:rPr lang="en-US" smtClean="0"/>
              <a:t>15</a:t>
            </a:fld>
            <a:endParaRPr lang="en-US"/>
          </a:p>
        </p:txBody>
      </p:sp>
    </p:spTree>
    <p:extLst>
      <p:ext uri="{BB962C8B-B14F-4D97-AF65-F5344CB8AC3E}">
        <p14:creationId xmlns:p14="http://schemas.microsoft.com/office/powerpoint/2010/main" val="3314772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geological phenomenon known as the</a:t>
            </a:r>
            <a:r>
              <a:rPr lang="en-US" baseline="0" dirty="0"/>
              <a:t> “moving rocks” or “sailing stones” </a:t>
            </a:r>
          </a:p>
          <a:p>
            <a:endParaRPr lang="en-US" baseline="0" dirty="0"/>
          </a:p>
          <a:p>
            <a:r>
              <a:rPr lang="en-US" baseline="0" dirty="0"/>
              <a:t>HOW IS THIS POSSIBLE? Scientists have been puzzled by this for years proving that not all the Earth’s secrets have been unraveled!</a:t>
            </a:r>
          </a:p>
          <a:p>
            <a:endParaRPr lang="en-US" baseline="0" dirty="0"/>
          </a:p>
          <a:p>
            <a:r>
              <a:rPr lang="en-US" baseline="0" dirty="0"/>
              <a:t>Originally, it was proposed that the condensation of morning dew on the usually bone-dry rocks would soak in and freeze during the chilly night temperatures aided by wind chill. This constant temperature differential would gradually cause a displacement in location due to expansion and contraction </a:t>
            </a:r>
          </a:p>
          <a:p>
            <a:endParaRPr lang="en-US" baseline="0" dirty="0"/>
          </a:p>
          <a:p>
            <a:r>
              <a:rPr lang="en-US" baseline="0" dirty="0"/>
              <a:t>Recent studies have suggested that this phenomenon is due to “ice shove.” Essentially, after a very rare rain occurrence there is a very thin layer of ice that appears on the desert floor following a chilly desert night. Once the ice begins to melt is is divided into sheets as ice customarily does. The strong desert wind turns the rocks on top of any given ice sheet into a sort of sail that utilized the rocks surface area to push the rock. The reduced friction of the ice sheet on the now muddy desert soil makes travel plausible. This is said to not happen every time there is freezing period and wind combination, but only a couple minutes out of any given million minutes. This being said it </a:t>
            </a:r>
            <a:r>
              <a:rPr lang="en-US" baseline="0" dirty="0" err="1"/>
              <a:t>isno</a:t>
            </a:r>
            <a:r>
              <a:rPr lang="en-US" baseline="0" dirty="0"/>
              <a:t> wonder why no real video evidence has been published regarding these theories.</a:t>
            </a:r>
          </a:p>
        </p:txBody>
      </p:sp>
      <p:sp>
        <p:nvSpPr>
          <p:cNvPr id="4" name="Slide Number Placeholder 3"/>
          <p:cNvSpPr>
            <a:spLocks noGrp="1"/>
          </p:cNvSpPr>
          <p:nvPr>
            <p:ph type="sldNum" sz="quarter" idx="10"/>
          </p:nvPr>
        </p:nvSpPr>
        <p:spPr/>
        <p:txBody>
          <a:bodyPr/>
          <a:lstStyle/>
          <a:p>
            <a:fld id="{9B7E8B68-30CA-9148-9264-6CBB2F934B6A}" type="slidenum">
              <a:rPr lang="en-US" smtClean="0"/>
              <a:t>16</a:t>
            </a:fld>
            <a:endParaRPr lang="en-US"/>
          </a:p>
        </p:txBody>
      </p:sp>
    </p:spTree>
    <p:extLst>
      <p:ext uri="{BB962C8B-B14F-4D97-AF65-F5344CB8AC3E}">
        <p14:creationId xmlns:p14="http://schemas.microsoft.com/office/powerpoint/2010/main" val="33697345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Similarly,</a:t>
            </a:r>
            <a:r>
              <a:rPr lang="en-US" baseline="0" dirty="0"/>
              <a:t> the expansion of freezing water is a big driver in geomorphologic change in the northern states. Cracks in a rock are filled with water during rain events and then due to wind and cold temperatures the top of the water filled crack freezes first (much like a lake! If water in a lake were to freeze from the bottom up, all the animals wouldn’t be able to survive, they would turn into popsicles and the ocean itself would freeze solid and life wouldn’t be possible.) Thankfully water naturally freezes top down due largely to the chilling factor of wind hitting cool water. This is why areas around large bodies of water are often colder than areas further away. </a:t>
            </a:r>
          </a:p>
          <a:p>
            <a:endParaRPr lang="en-US" baseline="0" dirty="0"/>
          </a:p>
          <a:p>
            <a:r>
              <a:rPr lang="en-US" baseline="0" dirty="0"/>
              <a:t>The water filled crack freezes on top creating a sort of ice cork. The cork is wedged in place so there is no room for expansion, yet as the water below the ice cork freezes it expands because frozen water takes up more room than liquid water. As the water freezes, the expansion puts pressure on the rock walls around it and the pressure causes the rock crack to grow in size and eventually, the crack goes all the way through the rock splitting it.  (^This is called a positive feedback system)</a:t>
            </a:r>
            <a:endParaRPr lang="en-US" dirty="0"/>
          </a:p>
        </p:txBody>
      </p:sp>
      <p:sp>
        <p:nvSpPr>
          <p:cNvPr id="4" name="Slide Number Placeholder 3"/>
          <p:cNvSpPr>
            <a:spLocks noGrp="1"/>
          </p:cNvSpPr>
          <p:nvPr>
            <p:ph type="sldNum" sz="quarter" idx="10"/>
          </p:nvPr>
        </p:nvSpPr>
        <p:spPr/>
        <p:txBody>
          <a:bodyPr/>
          <a:lstStyle/>
          <a:p>
            <a:fld id="{9B7E8B68-30CA-9148-9264-6CBB2F934B6A}" type="slidenum">
              <a:rPr lang="en-US" smtClean="0"/>
              <a:t>17</a:t>
            </a:fld>
            <a:endParaRPr lang="en-US"/>
          </a:p>
        </p:txBody>
      </p:sp>
    </p:spTree>
    <p:extLst>
      <p:ext uri="{BB962C8B-B14F-4D97-AF65-F5344CB8AC3E}">
        <p14:creationId xmlns:p14="http://schemas.microsoft.com/office/powerpoint/2010/main" val="27269689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Likewise,</a:t>
            </a:r>
            <a:r>
              <a:rPr lang="en-US" baseline="0" dirty="0"/>
              <a:t> the growth of plant roots is a contributor to the erosion of rocks. As the plant’s roots grow in size they fill cracks in the rocks, creating pressure and cracking the rock allowing for more roots to do the same. </a:t>
            </a:r>
            <a:endParaRPr lang="en-US" dirty="0"/>
          </a:p>
        </p:txBody>
      </p:sp>
      <p:sp>
        <p:nvSpPr>
          <p:cNvPr id="4" name="Slide Number Placeholder 3"/>
          <p:cNvSpPr>
            <a:spLocks noGrp="1"/>
          </p:cNvSpPr>
          <p:nvPr>
            <p:ph type="sldNum" sz="quarter" idx="10"/>
          </p:nvPr>
        </p:nvSpPr>
        <p:spPr/>
        <p:txBody>
          <a:bodyPr/>
          <a:lstStyle/>
          <a:p>
            <a:fld id="{9B7E8B68-30CA-9148-9264-6CBB2F934B6A}" type="slidenum">
              <a:rPr lang="en-US" smtClean="0"/>
              <a:t>18</a:t>
            </a:fld>
            <a:endParaRPr lang="en-US"/>
          </a:p>
        </p:txBody>
      </p:sp>
    </p:spTree>
    <p:extLst>
      <p:ext uri="{BB962C8B-B14F-4D97-AF65-F5344CB8AC3E}">
        <p14:creationId xmlns:p14="http://schemas.microsoft.com/office/powerpoint/2010/main" val="1740340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continuous thermal</a:t>
            </a:r>
            <a:r>
              <a:rPr lang="en-US" baseline="0" dirty="0"/>
              <a:t> expansion and contraction allows for large outcrops (or exposed rocks) to crack and in many cases create sheets or layers of rock separating. </a:t>
            </a:r>
          </a:p>
          <a:p>
            <a:endParaRPr lang="en-US" baseline="0" dirty="0"/>
          </a:p>
          <a:p>
            <a:r>
              <a:rPr lang="en-US" baseline="0" dirty="0"/>
              <a:t>The top picture was taken after a forest fire in Colorado. Forest fires, although devastating, are a natural occurrence aided by excessive dryness due to lack of rainfall and are started by humans or lightning. The heat puts rock under extreme temperatures where the crystals in the rocks expand and contract at different rates. This differential in crystal expansion causing the erosion of sheets of rock is known as </a:t>
            </a:r>
            <a:r>
              <a:rPr lang="en-US" b="1" baseline="0" dirty="0"/>
              <a:t>Fire </a:t>
            </a:r>
            <a:r>
              <a:rPr lang="en-US" b="1" baseline="0" dirty="0" err="1"/>
              <a:t>Spalling</a:t>
            </a:r>
            <a:r>
              <a:rPr lang="en-US" b="0" baseline="0" dirty="0"/>
              <a:t>. </a:t>
            </a:r>
            <a:endParaRPr lang="en-US" dirty="0"/>
          </a:p>
        </p:txBody>
      </p:sp>
      <p:sp>
        <p:nvSpPr>
          <p:cNvPr id="4" name="Slide Number Placeholder 3"/>
          <p:cNvSpPr>
            <a:spLocks noGrp="1"/>
          </p:cNvSpPr>
          <p:nvPr>
            <p:ph type="sldNum" sz="quarter" idx="10"/>
          </p:nvPr>
        </p:nvSpPr>
        <p:spPr/>
        <p:txBody>
          <a:bodyPr/>
          <a:lstStyle/>
          <a:p>
            <a:fld id="{9B7E8B68-30CA-9148-9264-6CBB2F934B6A}" type="slidenum">
              <a:rPr lang="en-US" smtClean="0"/>
              <a:t>19</a:t>
            </a:fld>
            <a:endParaRPr lang="en-US"/>
          </a:p>
        </p:txBody>
      </p:sp>
    </p:spTree>
    <p:extLst>
      <p:ext uri="{BB962C8B-B14F-4D97-AF65-F5344CB8AC3E}">
        <p14:creationId xmlns:p14="http://schemas.microsoft.com/office/powerpoint/2010/main" val="25273265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Carbonate rock:</a:t>
            </a:r>
            <a:r>
              <a:rPr lang="en-US" baseline="0" dirty="0"/>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As rain falls the CO2 in the atmosphere combines with</a:t>
            </a:r>
            <a:r>
              <a:rPr lang="en-US" baseline="0" dirty="0"/>
              <a:t> the H2O (water) forming a weak carbonic acid. Over time this carbonic acid weathers statues and other limestone, marble, or other carbonate based rocks.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The</a:t>
            </a:r>
            <a:r>
              <a:rPr lang="en-US" dirty="0"/>
              <a:t> cleaning solution known as CLR has capitalized on this</a:t>
            </a:r>
            <a:r>
              <a:rPr lang="en-US" baseline="0" dirty="0"/>
              <a:t> natural process (you know that commercial where they place a bowl of the cleaning solution on the shower head which is covered in lime build up). It is essentially a little bit stronger carbonic acid that removes lime buildup (which is just calcium residue).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This</a:t>
            </a:r>
            <a:r>
              <a:rPr lang="en-US" baseline="0" dirty="0"/>
              <a:t> chemical weathering creates sink holes as well as spectacular cave systems and caverns. </a:t>
            </a:r>
            <a:r>
              <a:rPr lang="en-US" b="0" dirty="0"/>
              <a:t>When rain falls the the</a:t>
            </a:r>
            <a:r>
              <a:rPr lang="en-US" b="0" baseline="0" dirty="0"/>
              <a:t> excessively calcium rich soil of Florida enriches the water with calcium and then as it goes through the soil is can reach a cave where the water drips and is deposited. This is how stalactites and stalagmites are formed. They are like calcium-carbonate ice-sickles. </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These elaborate chemically weathered systems are called </a:t>
            </a:r>
            <a:r>
              <a:rPr lang="en-US" b="1" baseline="0" dirty="0"/>
              <a:t>Karst Systems</a:t>
            </a:r>
            <a:r>
              <a:rPr lang="en-US" b="0" baseline="0" dirty="0"/>
              <a:t>. Much of Florida is covered in Carbonate and is a Karst System since it was recently, geologically speaking, covered by the ocean (this is why you find sharks teeth everywhere in Florida). The shallow ocean had a lot of animals and corals reefs that left behind their carbonate based skeletons. The ocean compacted the carbonate due to the weight of water. This accumulation of these carbonates is dominate in the modern day geology of Florida. </a:t>
            </a:r>
            <a:endParaRPr lang="en-US" baseline="0" dirty="0"/>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Furthermore, Acid rain (caused by excess CO2 being put into the atmosphere by burning wood, coal, or gasoline (basically any fossil fuel) and allowing more acidic carbonic acid in our rain) accelerated the process of chemical weathering. So you can see geomorphic change is not only naturally occurring but also human influenced. So we have a duty to respect our planet. </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p>
          <a:p>
            <a:endParaRPr lang="en-US" b="0" baseline="0" dirty="0"/>
          </a:p>
        </p:txBody>
      </p:sp>
      <p:sp>
        <p:nvSpPr>
          <p:cNvPr id="4" name="Slide Number Placeholder 3"/>
          <p:cNvSpPr>
            <a:spLocks noGrp="1"/>
          </p:cNvSpPr>
          <p:nvPr>
            <p:ph type="sldNum" sz="quarter" idx="10"/>
          </p:nvPr>
        </p:nvSpPr>
        <p:spPr/>
        <p:txBody>
          <a:bodyPr/>
          <a:lstStyle/>
          <a:p>
            <a:fld id="{9B7E8B68-30CA-9148-9264-6CBB2F934B6A}" type="slidenum">
              <a:rPr lang="en-US" smtClean="0"/>
              <a:t>20</a:t>
            </a:fld>
            <a:endParaRPr lang="en-US"/>
          </a:p>
        </p:txBody>
      </p:sp>
    </p:spTree>
    <p:extLst>
      <p:ext uri="{BB962C8B-B14F-4D97-AF65-F5344CB8AC3E}">
        <p14:creationId xmlns:p14="http://schemas.microsoft.com/office/powerpoint/2010/main" val="3255019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live on Earth’s Crust! </a:t>
            </a:r>
          </a:p>
          <a:p>
            <a:endParaRPr lang="en-US" dirty="0"/>
          </a:p>
          <a:p>
            <a:r>
              <a:rPr lang="en-US" dirty="0"/>
              <a:t>If compared to an Apple we would only be living on the skin of</a:t>
            </a:r>
            <a:r>
              <a:rPr lang="en-US" baseline="0" dirty="0"/>
              <a:t> the Apple. As of now the deepest we have explored is an 8 mile hole drilled in Russia for geologic purposes. </a:t>
            </a:r>
            <a:endParaRPr lang="en-US" dirty="0"/>
          </a:p>
        </p:txBody>
      </p:sp>
      <p:sp>
        <p:nvSpPr>
          <p:cNvPr id="4" name="Slide Number Placeholder 3"/>
          <p:cNvSpPr>
            <a:spLocks noGrp="1"/>
          </p:cNvSpPr>
          <p:nvPr>
            <p:ph type="sldNum" sz="quarter" idx="10"/>
          </p:nvPr>
        </p:nvSpPr>
        <p:spPr/>
        <p:txBody>
          <a:bodyPr/>
          <a:lstStyle/>
          <a:p>
            <a:fld id="{9B7E8B68-30CA-9148-9264-6CBB2F934B6A}" type="slidenum">
              <a:rPr lang="en-US" smtClean="0"/>
              <a:t>2</a:t>
            </a:fld>
            <a:endParaRPr lang="en-US"/>
          </a:p>
        </p:txBody>
      </p:sp>
    </p:spTree>
    <p:extLst>
      <p:ext uri="{BB962C8B-B14F-4D97-AF65-F5344CB8AC3E}">
        <p14:creationId xmlns:p14="http://schemas.microsoft.com/office/powerpoint/2010/main" val="5460722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about abrasion like sandpaper.</a:t>
            </a:r>
            <a:r>
              <a:rPr lang="en-US" baseline="0" dirty="0"/>
              <a:t> What is sandpaper? It is a bunch of little rocks glued onto a piece of paper. When you rub this paper on wood you break off little tiny pieces of the wood and form saw dust. Grab two rocks and hit them together, what will happen? They’ll make a loud noise, people will wonder what you’re doing, yes, but in a scientific sense abrasion is happening as tiny pieces of either rock are breaking of from one another due to them hitting each other. This is abrasion. </a:t>
            </a:r>
          </a:p>
          <a:p>
            <a:endParaRPr lang="en-US" baseline="0" dirty="0"/>
          </a:p>
          <a:p>
            <a:r>
              <a:rPr lang="en-US" baseline="0" dirty="0"/>
              <a:t>Why are river rocks smooth? Why did the nose of the sphinx look like is was rubbed off? ABRASION! Correct! It is not the water or the wind that is eroding away the rock material, it is the particulate (small pieces of rock) in the wind and water that are scraping away from the bigger rocks like the sphinx. </a:t>
            </a:r>
          </a:p>
          <a:p>
            <a:endParaRPr lang="en-US" baseline="0" dirty="0"/>
          </a:p>
          <a:p>
            <a:r>
              <a:rPr lang="en-US" baseline="0" dirty="0"/>
              <a:t>Small sand particles in the desert are carried a phenomenally fast wind speeds and hit the sphinx. Although the rock particle is small, there is a lot of force behind that hit. That transfer of energy causes the rock to chip away at the sphinx. So imagine millions of tiny sand particles hitting the sphinx over thousands of years and it’s no wonder the nose is almost completely gone! </a:t>
            </a:r>
          </a:p>
          <a:p>
            <a:endParaRPr lang="en-US" baseline="0" dirty="0"/>
          </a:p>
          <a:p>
            <a:r>
              <a:rPr lang="en-US" baseline="0" dirty="0"/>
              <a:t>Same with rivers. The river picks up sediment (or tint pieces of weathered rock). As the water flows down the river the tiny rocks clash into one another and chip away forming more rocks that hit more rocks. It is a never ending cycle of erosional weathering due to abrasion! </a:t>
            </a:r>
          </a:p>
        </p:txBody>
      </p:sp>
      <p:sp>
        <p:nvSpPr>
          <p:cNvPr id="4" name="Slide Number Placeholder 3"/>
          <p:cNvSpPr>
            <a:spLocks noGrp="1"/>
          </p:cNvSpPr>
          <p:nvPr>
            <p:ph type="sldNum" sz="quarter" idx="10"/>
          </p:nvPr>
        </p:nvSpPr>
        <p:spPr/>
        <p:txBody>
          <a:bodyPr/>
          <a:lstStyle/>
          <a:p>
            <a:fld id="{9B7E8B68-30CA-9148-9264-6CBB2F934B6A}" type="slidenum">
              <a:rPr lang="en-US" smtClean="0"/>
              <a:t>21</a:t>
            </a:fld>
            <a:endParaRPr lang="en-US"/>
          </a:p>
        </p:txBody>
      </p:sp>
    </p:spTree>
    <p:extLst>
      <p:ext uri="{BB962C8B-B14F-4D97-AF65-F5344CB8AC3E}">
        <p14:creationId xmlns:p14="http://schemas.microsoft.com/office/powerpoint/2010/main" val="38315129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7E8B68-30CA-9148-9264-6CBB2F934B6A}" type="slidenum">
              <a:rPr lang="en-US" smtClean="0"/>
              <a:t>22</a:t>
            </a:fld>
            <a:endParaRPr lang="en-US"/>
          </a:p>
        </p:txBody>
      </p:sp>
    </p:spTree>
    <p:extLst>
      <p:ext uri="{BB962C8B-B14F-4D97-AF65-F5344CB8AC3E}">
        <p14:creationId xmlns:p14="http://schemas.microsoft.com/office/powerpoint/2010/main" val="35815735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7E8B68-30CA-9148-9264-6CBB2F934B6A}" type="slidenum">
              <a:rPr lang="en-US" smtClean="0"/>
              <a:t>23</a:t>
            </a:fld>
            <a:endParaRPr lang="en-US"/>
          </a:p>
        </p:txBody>
      </p:sp>
    </p:spTree>
    <p:extLst>
      <p:ext uri="{BB962C8B-B14F-4D97-AF65-F5344CB8AC3E}">
        <p14:creationId xmlns:p14="http://schemas.microsoft.com/office/powerpoint/2010/main" val="22392409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7E8B68-30CA-9148-9264-6CBB2F934B6A}" type="slidenum">
              <a:rPr lang="en-US" smtClean="0"/>
              <a:t>24</a:t>
            </a:fld>
            <a:endParaRPr lang="en-US"/>
          </a:p>
        </p:txBody>
      </p:sp>
    </p:spTree>
    <p:extLst>
      <p:ext uri="{BB962C8B-B14F-4D97-AF65-F5344CB8AC3E}">
        <p14:creationId xmlns:p14="http://schemas.microsoft.com/office/powerpoint/2010/main" val="36977154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7E8B68-30CA-9148-9264-6CBB2F934B6A}" type="slidenum">
              <a:rPr lang="en-US" smtClean="0"/>
              <a:t>25</a:t>
            </a:fld>
            <a:endParaRPr lang="en-US"/>
          </a:p>
        </p:txBody>
      </p:sp>
    </p:spTree>
    <p:extLst>
      <p:ext uri="{BB962C8B-B14F-4D97-AF65-F5344CB8AC3E}">
        <p14:creationId xmlns:p14="http://schemas.microsoft.com/office/powerpoint/2010/main" val="322098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7E8B68-30CA-9148-9264-6CBB2F934B6A}" type="slidenum">
              <a:rPr lang="en-US" smtClean="0"/>
              <a:t>26</a:t>
            </a:fld>
            <a:endParaRPr lang="en-US"/>
          </a:p>
        </p:txBody>
      </p:sp>
    </p:spTree>
    <p:extLst>
      <p:ext uri="{BB962C8B-B14F-4D97-AF65-F5344CB8AC3E}">
        <p14:creationId xmlns:p14="http://schemas.microsoft.com/office/powerpoint/2010/main" val="32290448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7E8B68-30CA-9148-9264-6CBB2F934B6A}" type="slidenum">
              <a:rPr lang="en-US" smtClean="0"/>
              <a:t>27</a:t>
            </a:fld>
            <a:endParaRPr lang="en-US"/>
          </a:p>
        </p:txBody>
      </p:sp>
    </p:spTree>
    <p:extLst>
      <p:ext uri="{BB962C8B-B14F-4D97-AF65-F5344CB8AC3E}">
        <p14:creationId xmlns:p14="http://schemas.microsoft.com/office/powerpoint/2010/main" val="1755417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7E8B68-30CA-9148-9264-6CBB2F934B6A}" type="slidenum">
              <a:rPr lang="en-US" smtClean="0"/>
              <a:t>28</a:t>
            </a:fld>
            <a:endParaRPr lang="en-US"/>
          </a:p>
        </p:txBody>
      </p:sp>
    </p:spTree>
    <p:extLst>
      <p:ext uri="{BB962C8B-B14F-4D97-AF65-F5344CB8AC3E}">
        <p14:creationId xmlns:p14="http://schemas.microsoft.com/office/powerpoint/2010/main" val="42105801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7E8B68-30CA-9148-9264-6CBB2F934B6A}" type="slidenum">
              <a:rPr lang="en-US" smtClean="0"/>
              <a:t>29</a:t>
            </a:fld>
            <a:endParaRPr lang="en-US"/>
          </a:p>
        </p:txBody>
      </p:sp>
    </p:spTree>
    <p:extLst>
      <p:ext uri="{BB962C8B-B14F-4D97-AF65-F5344CB8AC3E}">
        <p14:creationId xmlns:p14="http://schemas.microsoft.com/office/powerpoint/2010/main" val="40964622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7E8B68-30CA-9148-9264-6CBB2F934B6A}" type="slidenum">
              <a:rPr lang="en-US" smtClean="0"/>
              <a:t>30</a:t>
            </a:fld>
            <a:endParaRPr lang="en-US"/>
          </a:p>
        </p:txBody>
      </p:sp>
    </p:spTree>
    <p:extLst>
      <p:ext uri="{BB962C8B-B14F-4D97-AF65-F5344CB8AC3E}">
        <p14:creationId xmlns:p14="http://schemas.microsoft.com/office/powerpoint/2010/main" val="2017196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Geomorphological</a:t>
            </a:r>
            <a:r>
              <a:rPr lang="en-US" baseline="0" dirty="0"/>
              <a:t> processes we’re going to look at all happen on the crust of Earth’s surface. But first, we have to understand the Earth’s crust. </a:t>
            </a:r>
          </a:p>
          <a:p>
            <a:endParaRPr lang="en-US" baseline="0" dirty="0"/>
          </a:p>
          <a:p>
            <a:r>
              <a:rPr lang="en-US" baseline="0" dirty="0"/>
              <a:t>Core: Solid Iron-Nickel Inner Core, Liquid Iron-Nickel Outer Core (4.6 billion years old and as hot as the surface of the Sun!)</a:t>
            </a:r>
          </a:p>
          <a:p>
            <a:r>
              <a:rPr lang="en-US" dirty="0"/>
              <a:t>Mantle:</a:t>
            </a:r>
            <a:r>
              <a:rPr lang="en-US" baseline="0" dirty="0"/>
              <a:t> Lower Mantle and Upper Mantle are rocky </a:t>
            </a:r>
          </a:p>
          <a:p>
            <a:r>
              <a:rPr lang="en-US" baseline="0" dirty="0"/>
              <a:t>Asthenosphere: This layer its on top of the Upper Mantle and is very weak and ductile/malleable</a:t>
            </a:r>
          </a:p>
          <a:p>
            <a:r>
              <a:rPr lang="en-US" baseline="0" dirty="0"/>
              <a:t>Lithosphere: Where we live!!! Includes the Oceanic and Continental Crust</a:t>
            </a:r>
            <a:endParaRPr lang="en-US" dirty="0"/>
          </a:p>
        </p:txBody>
      </p:sp>
      <p:sp>
        <p:nvSpPr>
          <p:cNvPr id="4" name="Slide Number Placeholder 3"/>
          <p:cNvSpPr>
            <a:spLocks noGrp="1"/>
          </p:cNvSpPr>
          <p:nvPr>
            <p:ph type="sldNum" sz="quarter" idx="10"/>
          </p:nvPr>
        </p:nvSpPr>
        <p:spPr/>
        <p:txBody>
          <a:bodyPr/>
          <a:lstStyle/>
          <a:p>
            <a:fld id="{9B7E8B68-30CA-9148-9264-6CBB2F934B6A}" type="slidenum">
              <a:rPr lang="en-US" smtClean="0"/>
              <a:t>3</a:t>
            </a:fld>
            <a:endParaRPr lang="en-US"/>
          </a:p>
        </p:txBody>
      </p:sp>
    </p:spTree>
    <p:extLst>
      <p:ext uri="{BB962C8B-B14F-4D97-AF65-F5344CB8AC3E}">
        <p14:creationId xmlns:p14="http://schemas.microsoft.com/office/powerpoint/2010/main" val="20218880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7E8B68-30CA-9148-9264-6CBB2F934B6A}" type="slidenum">
              <a:rPr lang="en-US" smtClean="0"/>
              <a:t>31</a:t>
            </a:fld>
            <a:endParaRPr lang="en-US"/>
          </a:p>
        </p:txBody>
      </p:sp>
    </p:spTree>
    <p:extLst>
      <p:ext uri="{BB962C8B-B14F-4D97-AF65-F5344CB8AC3E}">
        <p14:creationId xmlns:p14="http://schemas.microsoft.com/office/powerpoint/2010/main" val="400680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Continental Crust</a:t>
            </a:r>
            <a:r>
              <a:rPr lang="en-US" baseline="0" dirty="0"/>
              <a:t>: We will focus on this aspect of the crust</a:t>
            </a:r>
          </a:p>
          <a:p>
            <a:r>
              <a:rPr lang="en-US" baseline="0" dirty="0"/>
              <a:t>-Less Dense than Oceanic Crust</a:t>
            </a:r>
          </a:p>
          <a:p>
            <a:r>
              <a:rPr lang="en-US" baseline="0" dirty="0"/>
              <a:t>-Thicker than Oceanic (~20miles thick on average)</a:t>
            </a:r>
          </a:p>
          <a:p>
            <a:r>
              <a:rPr lang="en-US" baseline="0" dirty="0"/>
              <a:t>-Covers ~40% of Earth’s Surface </a:t>
            </a:r>
            <a:endParaRPr lang="en-US" dirty="0"/>
          </a:p>
          <a:p>
            <a:endParaRPr lang="en-US" dirty="0"/>
          </a:p>
          <a:p>
            <a:r>
              <a:rPr lang="en-US" dirty="0"/>
              <a:t>Oceanic</a:t>
            </a:r>
            <a:r>
              <a:rPr lang="en-US" baseline="0" dirty="0"/>
              <a:t> Crust:</a:t>
            </a:r>
          </a:p>
          <a:p>
            <a:r>
              <a:rPr lang="en-US" baseline="0" dirty="0"/>
              <a:t>-More Dense than Continental Crust</a:t>
            </a:r>
          </a:p>
          <a:p>
            <a:r>
              <a:rPr lang="en-US" baseline="0" dirty="0"/>
              <a:t>-Thinner than Continental Crust (~5miles thick)</a:t>
            </a:r>
          </a:p>
          <a:p>
            <a:r>
              <a:rPr lang="en-US" baseline="0" dirty="0"/>
              <a:t>-Covers ~60% of Earth’s Surface </a:t>
            </a:r>
          </a:p>
          <a:p>
            <a:endParaRPr lang="en-US" baseline="0" dirty="0"/>
          </a:p>
          <a:p>
            <a:r>
              <a:rPr lang="en-US" baseline="0" dirty="0"/>
              <a:t>*The Oceanic Crust is more dense than </a:t>
            </a:r>
            <a:r>
              <a:rPr lang="en-US" b="1" baseline="0" dirty="0">
                <a:solidFill>
                  <a:srgbClr val="000000"/>
                </a:solidFill>
              </a:rPr>
              <a:t>both</a:t>
            </a:r>
            <a:r>
              <a:rPr lang="en-US" baseline="0" dirty="0"/>
              <a:t> the Continental Crust and the Asthenosphere! The more dense oceanic crust </a:t>
            </a:r>
            <a:r>
              <a:rPr lang="en-US" baseline="0" dirty="0" err="1"/>
              <a:t>subducts</a:t>
            </a:r>
            <a:r>
              <a:rPr lang="en-US" baseline="0" dirty="0"/>
              <a:t> under the continental crust and is pulled down the asthenosphere all due to gravity. The floating lithosphere pieces (like a puzzle) on top of the Asthenosphere to be ever-moving and cause much visible change in the landscape (i.e. volcanic reactions, earthquakes, sea level rise and fall, mountain formations, uplift of the continental crust, </a:t>
            </a:r>
            <a:r>
              <a:rPr lang="en-US" baseline="0" dirty="0" err="1"/>
              <a:t>ect</a:t>
            </a:r>
            <a:r>
              <a:rPr lang="en-US" baseline="0" dirty="0"/>
              <a:t>.)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9B7E8B68-30CA-9148-9264-6CBB2F934B6A}" type="slidenum">
              <a:rPr lang="en-US" smtClean="0"/>
              <a:t>4</a:t>
            </a:fld>
            <a:endParaRPr lang="en-US"/>
          </a:p>
        </p:txBody>
      </p:sp>
    </p:spTree>
    <p:extLst>
      <p:ext uri="{BB962C8B-B14F-4D97-AF65-F5344CB8AC3E}">
        <p14:creationId xmlns:p14="http://schemas.microsoft.com/office/powerpoint/2010/main" val="1054844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7E8B68-30CA-9148-9264-6CBB2F934B6A}" type="slidenum">
              <a:rPr lang="en-US" smtClean="0"/>
              <a:t>6</a:t>
            </a:fld>
            <a:endParaRPr lang="en-US"/>
          </a:p>
        </p:txBody>
      </p:sp>
    </p:spTree>
    <p:extLst>
      <p:ext uri="{BB962C8B-B14F-4D97-AF65-F5344CB8AC3E}">
        <p14:creationId xmlns:p14="http://schemas.microsoft.com/office/powerpoint/2010/main" val="126586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 of theses examples are prime</a:t>
            </a:r>
            <a:r>
              <a:rPr lang="en-US" baseline="0" dirty="0"/>
              <a:t> examples of </a:t>
            </a:r>
            <a:r>
              <a:rPr lang="en-US" b="1" baseline="0" dirty="0"/>
              <a:t>Depositional </a:t>
            </a:r>
            <a:r>
              <a:rPr lang="en-US" b="0" baseline="0" dirty="0"/>
              <a:t>geomorphology! In these fluvial systems sediment (or soil deposits) are being added to the overall hydraulic (or water) system.</a:t>
            </a:r>
          </a:p>
          <a:p>
            <a:endParaRPr lang="en-US" b="0" baseline="0" dirty="0"/>
          </a:p>
          <a:p>
            <a:r>
              <a:rPr lang="en-US" b="0" baseline="0" dirty="0"/>
              <a:t>Death Valley: </a:t>
            </a:r>
          </a:p>
          <a:p>
            <a:r>
              <a:rPr lang="en-US" b="0" baseline="0" dirty="0"/>
              <a:t>What do we know about deserts? (hot, sandy most of the time, BUT what defines a desert is the lack of rainfall so technically Antarctica is considered a desert) Death Valley receives maybe 2.5 inches of rain on a good year. Just below this mountainous picture is some lightly colored flat lying area. This is a salt flat caused by heavy periods of evaporation depleting what was once a grand lake. The difference in elevation from mountain to salt flats creates phenomenal potential energy. There was an out of the ordinary large rain event prior to this picture being taken, the sediment (rocks and soil) on the mountain was flooded with water and moved from the mountain side to the low lying salt flats creating a textbook Alluvial Fan which completely wiped out the road just below the mountain. </a:t>
            </a:r>
          </a:p>
          <a:p>
            <a:endParaRPr lang="en-US" b="0" baseline="0" dirty="0"/>
          </a:p>
          <a:p>
            <a:r>
              <a:rPr lang="en-US" b="0" baseline="0" dirty="0"/>
              <a:t>Same with this gigantic river delta in India. A period of inundation (or rain) caused massive amounts of water to be introduced into the river. This excess of water added turbidity (or the rate at which the river moves aka speed). These fast moving waters had more energy to move sediment from the river head waters all the way to the ocean at the right of the picture. This movement may seem destructive but as the soil in the water moves it is deposited on the river banks (or sides of the river) thus increasing the size of the natural river levee (this is why ancient Egyptians (Nile River) and people of India welcome seasonal flooding and monsoons as they induce new river deposits (aka fresh new soil to grow crops) </a:t>
            </a:r>
          </a:p>
          <a:p>
            <a:endParaRPr lang="en-US" b="0" baseline="0" dirty="0"/>
          </a:p>
          <a:p>
            <a:endParaRPr lang="en-US" b="0" dirty="0"/>
          </a:p>
        </p:txBody>
      </p:sp>
      <p:sp>
        <p:nvSpPr>
          <p:cNvPr id="4" name="Slide Number Placeholder 3"/>
          <p:cNvSpPr>
            <a:spLocks noGrp="1"/>
          </p:cNvSpPr>
          <p:nvPr>
            <p:ph type="sldNum" sz="quarter" idx="10"/>
          </p:nvPr>
        </p:nvSpPr>
        <p:spPr/>
        <p:txBody>
          <a:bodyPr/>
          <a:lstStyle/>
          <a:p>
            <a:fld id="{9B7E8B68-30CA-9148-9264-6CBB2F934B6A}" type="slidenum">
              <a:rPr lang="en-US" smtClean="0"/>
              <a:t>7</a:t>
            </a:fld>
            <a:endParaRPr lang="en-US"/>
          </a:p>
        </p:txBody>
      </p:sp>
    </p:spTree>
    <p:extLst>
      <p:ext uri="{BB962C8B-B14F-4D97-AF65-F5344CB8AC3E}">
        <p14:creationId xmlns:p14="http://schemas.microsoft.com/office/powerpoint/2010/main" val="1568560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Erosional</a:t>
            </a:r>
            <a:r>
              <a:rPr lang="en-US" dirty="0"/>
              <a:t> Fluvial</a:t>
            </a:r>
            <a:r>
              <a:rPr lang="en-US" baseline="0" dirty="0"/>
              <a:t> Process! </a:t>
            </a:r>
          </a:p>
          <a:p>
            <a:endParaRPr lang="en-US" dirty="0"/>
          </a:p>
          <a:p>
            <a:r>
              <a:rPr lang="en-US" dirty="0"/>
              <a:t>What</a:t>
            </a:r>
            <a:r>
              <a:rPr lang="en-US" baseline="0" dirty="0"/>
              <a:t> is this? One of the most phenomenal landforms on our planet, this is the Grand Canyon. </a:t>
            </a:r>
          </a:p>
          <a:p>
            <a:r>
              <a:rPr lang="en-US" baseline="0" dirty="0"/>
              <a:t>The Colorado river at some points exceeds 4,000 </a:t>
            </a:r>
            <a:r>
              <a:rPr lang="en-US" baseline="0" dirty="0" err="1"/>
              <a:t>ft</a:t>
            </a:r>
            <a:r>
              <a:rPr lang="en-US" baseline="0" dirty="0"/>
              <a:t> below the top of the Grand Canyon. That’s a far drop off! How did this happen? </a:t>
            </a:r>
          </a:p>
          <a:p>
            <a:r>
              <a:rPr lang="en-US" baseline="0" dirty="0"/>
              <a:t>The obvious answer here is the river that runs through the Grand Canyon</a:t>
            </a:r>
          </a:p>
          <a:p>
            <a:endParaRPr lang="en-US" baseline="0" dirty="0"/>
          </a:p>
          <a:p>
            <a:r>
              <a:rPr lang="en-US" b="0" baseline="0" dirty="0"/>
              <a:t>Picture it this way though. If the Grand Canyon was a cake the river would be a knife. This is the tricky part though, the river (aka knife) is not moving it is at the same height, it is the Grand Canyon (cake) that is being pushed upwards and the river is cutting right through it. These rocks are millions of years old, so this is a very slow process but none the less the river is slowly carving away.</a:t>
            </a:r>
          </a:p>
          <a:p>
            <a:endParaRPr lang="en-US" b="0" baseline="0" dirty="0"/>
          </a:p>
          <a:p>
            <a:r>
              <a:rPr lang="en-US" b="1" baseline="0" dirty="0"/>
              <a:t>Water is the biggest factor in the changing of Earth’s surface! </a:t>
            </a:r>
            <a:r>
              <a:rPr lang="en-US" b="0" baseline="0" dirty="0"/>
              <a:t> </a:t>
            </a:r>
            <a:endParaRPr lang="en-US" b="0" dirty="0"/>
          </a:p>
        </p:txBody>
      </p:sp>
      <p:sp>
        <p:nvSpPr>
          <p:cNvPr id="4" name="Slide Number Placeholder 3"/>
          <p:cNvSpPr>
            <a:spLocks noGrp="1"/>
          </p:cNvSpPr>
          <p:nvPr>
            <p:ph type="sldNum" sz="quarter" idx="10"/>
          </p:nvPr>
        </p:nvSpPr>
        <p:spPr/>
        <p:txBody>
          <a:bodyPr/>
          <a:lstStyle/>
          <a:p>
            <a:fld id="{9B7E8B68-30CA-9148-9264-6CBB2F934B6A}" type="slidenum">
              <a:rPr lang="en-US" smtClean="0"/>
              <a:t>8</a:t>
            </a:fld>
            <a:endParaRPr lang="en-US"/>
          </a:p>
        </p:txBody>
      </p:sp>
    </p:spTree>
    <p:extLst>
      <p:ext uri="{BB962C8B-B14F-4D97-AF65-F5344CB8AC3E}">
        <p14:creationId xmlns:p14="http://schemas.microsoft.com/office/powerpoint/2010/main" val="4126080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Grand Canyon is ever-changing still to this day!</a:t>
            </a:r>
            <a:r>
              <a:rPr lang="en-US" baseline="0" dirty="0"/>
              <a:t> At Horse Shoe Bend you can see that it does a strange loop around Florida shaped rock in the middle of the screen. Fluvial Geomorphology tells us that the river will continue to slowly cut into the rock from sides of that peninsula looking rock as it falls right at the cut-bank part of the river on both sides. Eventually, the river will cut all the way through and form an isolated Oxbow lake and since the river will not meander as much around this bend it will move faster. </a:t>
            </a:r>
            <a:endParaRPr lang="en-US" dirty="0"/>
          </a:p>
        </p:txBody>
      </p:sp>
      <p:sp>
        <p:nvSpPr>
          <p:cNvPr id="4" name="Slide Number Placeholder 3"/>
          <p:cNvSpPr>
            <a:spLocks noGrp="1"/>
          </p:cNvSpPr>
          <p:nvPr>
            <p:ph type="sldNum" sz="quarter" idx="10"/>
          </p:nvPr>
        </p:nvSpPr>
        <p:spPr/>
        <p:txBody>
          <a:bodyPr/>
          <a:lstStyle/>
          <a:p>
            <a:fld id="{9B7E8B68-30CA-9148-9264-6CBB2F934B6A}" type="slidenum">
              <a:rPr lang="en-US" smtClean="0"/>
              <a:t>9</a:t>
            </a:fld>
            <a:endParaRPr lang="en-US"/>
          </a:p>
        </p:txBody>
      </p:sp>
    </p:spTree>
    <p:extLst>
      <p:ext uri="{BB962C8B-B14F-4D97-AF65-F5344CB8AC3E}">
        <p14:creationId xmlns:p14="http://schemas.microsoft.com/office/powerpoint/2010/main" val="2737912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famous landmark in NH called “Old Man in the Mountain” is a popular place to go rock climbing or sightseeing. Just recently, a geomorphological event happened here called Mass Movement and the rocks at high elevation and high potential energy fell due to gravity thus defacing the mountainside. </a:t>
            </a:r>
            <a:endParaRPr lang="en-US" dirty="0"/>
          </a:p>
        </p:txBody>
      </p:sp>
      <p:sp>
        <p:nvSpPr>
          <p:cNvPr id="4" name="Slide Number Placeholder 3"/>
          <p:cNvSpPr>
            <a:spLocks noGrp="1"/>
          </p:cNvSpPr>
          <p:nvPr>
            <p:ph type="sldNum" sz="quarter" idx="10"/>
          </p:nvPr>
        </p:nvSpPr>
        <p:spPr/>
        <p:txBody>
          <a:bodyPr/>
          <a:lstStyle/>
          <a:p>
            <a:fld id="{9B7E8B68-30CA-9148-9264-6CBB2F934B6A}" type="slidenum">
              <a:rPr lang="en-US" smtClean="0"/>
              <a:t>10</a:t>
            </a:fld>
            <a:endParaRPr lang="en-US"/>
          </a:p>
        </p:txBody>
      </p:sp>
    </p:spTree>
    <p:extLst>
      <p:ext uri="{BB962C8B-B14F-4D97-AF65-F5344CB8AC3E}">
        <p14:creationId xmlns:p14="http://schemas.microsoft.com/office/powerpoint/2010/main" val="2646939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C8001D1-D46B-964F-BA33-8252B572D9FC}" type="datetimeFigureOut">
              <a:rPr lang="en-US" smtClean="0"/>
              <a:t>4/23/26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9CBB90-F8A4-5F4E-9EAE-6A52C9C9B82A}"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8001D1-D46B-964F-BA33-8252B572D9FC}" type="datetimeFigureOut">
              <a:rPr lang="en-US" smtClean="0"/>
              <a:t>4/23/26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9CBB90-F8A4-5F4E-9EAE-6A52C9C9B82A}"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8001D1-D46B-964F-BA33-8252B572D9FC}" type="datetimeFigureOut">
              <a:rPr lang="en-US" smtClean="0"/>
              <a:t>4/23/26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9CBB90-F8A4-5F4E-9EAE-6A52C9C9B82A}"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8001D1-D46B-964F-BA33-8252B572D9FC}" type="datetimeFigureOut">
              <a:rPr lang="en-US" smtClean="0"/>
              <a:t>4/23/26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9CBB90-F8A4-5F4E-9EAE-6A52C9C9B82A}"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8001D1-D46B-964F-BA33-8252B572D9FC}" type="datetimeFigureOut">
              <a:rPr lang="en-US" smtClean="0"/>
              <a:t>4/23/26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9CBB90-F8A4-5F4E-9EAE-6A52C9C9B82A}"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C8001D1-D46B-964F-BA33-8252B572D9FC}" type="datetimeFigureOut">
              <a:rPr lang="en-US" smtClean="0"/>
              <a:t>4/23/26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9CBB90-F8A4-5F4E-9EAE-6A52C9C9B82A}"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C8001D1-D46B-964F-BA33-8252B572D9FC}" type="datetimeFigureOut">
              <a:rPr lang="en-US" smtClean="0"/>
              <a:t>4/23/26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9CBB90-F8A4-5F4E-9EAE-6A52C9C9B82A}"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C8001D1-D46B-964F-BA33-8252B572D9FC}" type="datetimeFigureOut">
              <a:rPr lang="en-US" smtClean="0"/>
              <a:t>4/23/26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9CBB90-F8A4-5F4E-9EAE-6A52C9C9B82A}"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8001D1-D46B-964F-BA33-8252B572D9FC}" type="datetimeFigureOut">
              <a:rPr lang="en-US" smtClean="0"/>
              <a:t>4/23/26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9CBB90-F8A4-5F4E-9EAE-6A52C9C9B82A}"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8001D1-D46B-964F-BA33-8252B572D9FC}" type="datetimeFigureOut">
              <a:rPr lang="en-US" smtClean="0"/>
              <a:t>4/23/26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9CBB90-F8A4-5F4E-9EAE-6A52C9C9B82A}"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8001D1-D46B-964F-BA33-8252B572D9FC}" type="datetimeFigureOut">
              <a:rPr lang="en-US" smtClean="0"/>
              <a:t>4/23/26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9CBB90-F8A4-5F4E-9EAE-6A52C9C9B82A}"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8001D1-D46B-964F-BA33-8252B572D9FC}" type="datetimeFigureOut">
              <a:rPr lang="en-US" smtClean="0"/>
              <a:t>4/23/26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CBB90-F8A4-5F4E-9EAE-6A52C9C9B82A}"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4.jpg"/><Relationship Id="rId4" Type="http://schemas.openxmlformats.org/officeDocument/2006/relationships/image" Target="../media/image33.gif"/></Relationships>
</file>

<file path=ppt/slides/_rels/slide2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7.jpg"/><Relationship Id="rId4" Type="http://schemas.openxmlformats.org/officeDocument/2006/relationships/image" Target="../media/image36.jpg"/></Relationships>
</file>

<file path=ppt/slides/_rels/slide2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Geomorphology</a:t>
            </a:r>
          </a:p>
        </p:txBody>
      </p:sp>
      <p:sp>
        <p:nvSpPr>
          <p:cNvPr id="3" name="Subtitle 2"/>
          <p:cNvSpPr>
            <a:spLocks noGrp="1"/>
          </p:cNvSpPr>
          <p:nvPr>
            <p:ph type="subTitle" idx="1"/>
          </p:nvPr>
        </p:nvSpPr>
        <p:spPr/>
        <p:txBody>
          <a:bodyPr/>
          <a:lstStyle/>
          <a:p>
            <a:r>
              <a:rPr lang="en-US" dirty="0">
                <a:solidFill>
                  <a:srgbClr val="000000"/>
                </a:solidFill>
              </a:rPr>
              <a:t>The Study of Earth’s Landforms</a:t>
            </a:r>
          </a:p>
        </p:txBody>
      </p:sp>
    </p:spTree>
    <p:extLst>
      <p:ext uri="{BB962C8B-B14F-4D97-AF65-F5344CB8AC3E}">
        <p14:creationId xmlns:p14="http://schemas.microsoft.com/office/powerpoint/2010/main" val="3724714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589894" y="5607535"/>
            <a:ext cx="6850691"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000000"/>
                </a:solidFill>
                <a:effectLst/>
                <a:uLnTx/>
                <a:uFillTx/>
                <a:latin typeface="+mn-lt"/>
                <a:ea typeface="+mn-ea"/>
                <a:cs typeface="+mn-cs"/>
              </a:rPr>
              <a:t>Mass Movement</a:t>
            </a:r>
          </a:p>
        </p:txBody>
      </p:sp>
      <p:pic>
        <p:nvPicPr>
          <p:cNvPr id="4" name="Content Placeholder 3" descr="Split view of the Old Man of the Mountain in New Hampshire: before and after a mass movement event caused rockfall, defacing the landmark."/>
          <p:cNvPicPr>
            <a:picLocks noGrp="1" noChangeAspect="1"/>
          </p:cNvPicPr>
          <p:nvPr>
            <p:ph idx="1"/>
          </p:nvPr>
        </p:nvPicPr>
        <p:blipFill>
          <a:blip r:embed="rId3">
            <a:extLst>
              <a:ext uri="{28A0092B-C50C-407E-A947-70E740481C1C}">
                <a14:useLocalDpi xmlns:a14="http://schemas.microsoft.com/office/drawing/2010/main" val="0"/>
              </a:ext>
            </a:extLst>
          </a:blip>
          <a:srcRect t="10383" b="10383"/>
          <a:stretch>
            <a:fillRect/>
          </a:stretch>
        </p:blipFill>
        <p:spPr>
          <a:xfrm>
            <a:off x="217217" y="116981"/>
            <a:ext cx="8807648" cy="4843867"/>
          </a:xfrm>
        </p:spPr>
      </p:pic>
      <p:pic>
        <p:nvPicPr>
          <p:cNvPr id="6" name="Picture 5" descr="New Hampshire quarter displaying the Old Man of the Mountai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4077617"/>
            <a:ext cx="2729532" cy="2694345"/>
          </a:xfrm>
          <a:prstGeom prst="rect">
            <a:avLst/>
          </a:prstGeom>
        </p:spPr>
      </p:pic>
    </p:spTree>
    <p:extLst>
      <p:ext uri="{BB962C8B-B14F-4D97-AF65-F5344CB8AC3E}">
        <p14:creationId xmlns:p14="http://schemas.microsoft.com/office/powerpoint/2010/main" val="464461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AAADC-61AD-C7D2-6EDB-81D9C124C3A3}"/>
              </a:ext>
            </a:extLst>
          </p:cNvPr>
          <p:cNvSpPr>
            <a:spLocks noGrp="1"/>
          </p:cNvSpPr>
          <p:nvPr>
            <p:ph type="title"/>
          </p:nvPr>
        </p:nvSpPr>
        <p:spPr>
          <a:xfrm>
            <a:off x="457200" y="-1143000"/>
            <a:ext cx="8229600" cy="1143000"/>
          </a:xfrm>
        </p:spPr>
        <p:txBody>
          <a:bodyPr vert="horz" lIns="91440" tIns="45720" rIns="91440" bIns="45720" rtlCol="0" anchor="b">
            <a:normAutofit fontScale="90000"/>
          </a:bodyPr>
          <a:lstStyle/>
          <a:p>
            <a:r>
              <a:rPr lang="en-US" dirty="0"/>
              <a:t>Mass Movement </a:t>
            </a:r>
            <a:r>
              <a:rPr lang="en-US" sz="4400" kern="1200" baseline="0" dirty="0">
                <a:solidFill>
                  <a:schemeClr val="tx1"/>
                </a:solidFill>
                <a:effectLst/>
                <a:latin typeface="+mj-lt"/>
                <a:ea typeface="+mj-ea"/>
                <a:cs typeface="+mj-cs"/>
              </a:rPr>
              <a:t>mountainous roads</a:t>
            </a:r>
            <a:endParaRPr lang="en-US" dirty="0"/>
          </a:p>
        </p:txBody>
      </p:sp>
      <p:pic>
        <p:nvPicPr>
          <p:cNvPr id="6" name="Picture 5" descr="Road blocked by boulders after a landslide, with a truck and people nearby; a landslide warning sign is inset in the forground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9133638" cy="6858001"/>
          </a:xfrm>
          <a:prstGeom prst="rect">
            <a:avLst/>
          </a:prstGeom>
        </p:spPr>
      </p:pic>
      <p:pic>
        <p:nvPicPr>
          <p:cNvPr id="5" name="Picture 4" descr="Road blocked by boulders after a landslide, with a truck and people nearby; a landslide warning sign is in foreground."/>
          <p:cNvPicPr>
            <a:picLocks noChangeAspect="1"/>
          </p:cNvPicPr>
          <p:nvPr/>
        </p:nvPicPr>
        <p:blipFill>
          <a:blip r:embed="rId4">
            <a:extLst>
              <a:ext uri="{BEBA8EAE-BF5A-486C-A8C5-ECC9F3942E4B}">
                <a14:imgProps xmlns:a14="http://schemas.microsoft.com/office/drawing/2010/main">
                  <a14:imgLayer r:embed="rId5">
                    <a14:imgEffect>
                      <a14:backgroundRemoval t="0" b="100000" l="0" r="96000"/>
                    </a14:imgEffect>
                  </a14:imgLayer>
                </a14:imgProps>
              </a:ext>
              <a:ext uri="{28A0092B-C50C-407E-A947-70E740481C1C}">
                <a14:useLocalDpi xmlns:a14="http://schemas.microsoft.com/office/drawing/2010/main" val="0"/>
              </a:ext>
            </a:extLst>
          </a:blip>
          <a:stretch>
            <a:fillRect/>
          </a:stretch>
        </p:blipFill>
        <p:spPr>
          <a:xfrm>
            <a:off x="6286500" y="4000500"/>
            <a:ext cx="2857500" cy="2857500"/>
          </a:xfrm>
          <a:prstGeom prst="rect">
            <a:avLst/>
          </a:prstGeom>
        </p:spPr>
      </p:pic>
    </p:spTree>
    <p:extLst>
      <p:ext uri="{BB962C8B-B14F-4D97-AF65-F5344CB8AC3E}">
        <p14:creationId xmlns:p14="http://schemas.microsoft.com/office/powerpoint/2010/main" val="1935426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367598" y="4814375"/>
            <a:ext cx="4160541"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000000"/>
                </a:solidFill>
                <a:effectLst/>
                <a:uLnTx/>
                <a:uFillTx/>
                <a:latin typeface="+mn-lt"/>
                <a:ea typeface="+mn-ea"/>
                <a:cs typeface="+mn-cs"/>
              </a:rPr>
              <a:t>Glacial </a:t>
            </a:r>
          </a:p>
        </p:txBody>
      </p:sp>
      <p:pic>
        <p:nvPicPr>
          <p:cNvPr id="6" name="Content Placeholder 5" descr="Yosemite Valley, a U-shaped glacial valley with steep sides, formed by expanding glacial ice compressing rock and dirt. Forest lines the valley floor."/>
          <p:cNvPicPr>
            <a:picLocks noGrp="1" noChangeAspect="1"/>
          </p:cNvPicPr>
          <p:nvPr>
            <p:ph idx="1"/>
          </p:nvPr>
        </p:nvPicPr>
        <p:blipFill>
          <a:blip r:embed="rId3">
            <a:extLst>
              <a:ext uri="{28A0092B-C50C-407E-A947-70E740481C1C}">
                <a14:useLocalDpi xmlns:a14="http://schemas.microsoft.com/office/drawing/2010/main" val="0"/>
              </a:ext>
            </a:extLst>
          </a:blip>
          <a:srcRect t="8678" b="8678"/>
          <a:stretch>
            <a:fillRect/>
          </a:stretch>
        </p:blipFill>
        <p:spPr>
          <a:xfrm>
            <a:off x="0" y="1"/>
            <a:ext cx="9194494" cy="4123815"/>
          </a:xfrm>
        </p:spPr>
      </p:pic>
      <p:pic>
        <p:nvPicPr>
          <p:cNvPr id="10" name="Picture 9" descr="Large boulder, a glacial erratic deposited by melting ice, stands in a field. Graffiti covers the lower portion, and a road passes by."/>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5654" y="4123816"/>
            <a:ext cx="4438346" cy="2734184"/>
          </a:xfrm>
          <a:prstGeom prst="rect">
            <a:avLst/>
          </a:prstGeom>
        </p:spPr>
      </p:pic>
    </p:spTree>
    <p:extLst>
      <p:ext uri="{BB962C8B-B14F-4D97-AF65-F5344CB8AC3E}">
        <p14:creationId xmlns:p14="http://schemas.microsoft.com/office/powerpoint/2010/main" val="3841518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0199D-0D38-7017-8453-4E843A09A6F0}"/>
              </a:ext>
            </a:extLst>
          </p:cNvPr>
          <p:cNvSpPr>
            <a:spLocks noGrp="1"/>
          </p:cNvSpPr>
          <p:nvPr>
            <p:ph type="title"/>
          </p:nvPr>
        </p:nvSpPr>
        <p:spPr>
          <a:xfrm>
            <a:off x="457200" y="-1143000"/>
            <a:ext cx="8229600" cy="1143000"/>
          </a:xfrm>
        </p:spPr>
        <p:txBody>
          <a:bodyPr vert="horz" lIns="91440" tIns="45720" rIns="91440" bIns="45720" rtlCol="0" anchor="b">
            <a:normAutofit/>
          </a:bodyPr>
          <a:lstStyle/>
          <a:p>
            <a:r>
              <a:rPr lang="en-US" dirty="0"/>
              <a:t>Landforms that glaciers form</a:t>
            </a:r>
          </a:p>
        </p:txBody>
      </p:sp>
      <p:pic>
        <p:nvPicPr>
          <p:cNvPr id="5" name="Content Placeholder 5" descr="Yosemite Valley, a U-shaped glacial valley with steep sides, formed by expanding glacial ice compressing rock and dirt. Forest lines the valley floor."/>
          <p:cNvPicPr>
            <a:picLocks noGrp="1" noChangeAspect="1"/>
          </p:cNvPicPr>
          <p:nvPr>
            <p:ph idx="1"/>
          </p:nvPr>
        </p:nvPicPr>
        <p:blipFill>
          <a:blip r:embed="rId3">
            <a:extLst>
              <a:ext uri="{28A0092B-C50C-407E-A947-70E740481C1C}">
                <a14:useLocalDpi xmlns:a14="http://schemas.microsoft.com/office/drawing/2010/main" val="0"/>
              </a:ext>
            </a:extLst>
          </a:blip>
          <a:srcRect t="8678" b="8678"/>
          <a:stretch>
            <a:fillRect/>
          </a:stretch>
        </p:blipFill>
        <p:spPr>
          <a:xfrm>
            <a:off x="0" y="1"/>
            <a:ext cx="9194494" cy="4123815"/>
          </a:xfrm>
        </p:spPr>
      </p:pic>
      <p:pic>
        <p:nvPicPr>
          <p:cNvPr id="7" name="Picture 6" descr="Large boulder, a glacial erratic deposited by melting ice, stands in a field. Graffiti covers the lower portion, and a road passes by."/>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4123816"/>
            <a:ext cx="2790401" cy="2734184"/>
          </a:xfrm>
          <a:prstGeom prst="rect">
            <a:avLst/>
          </a:prstGeom>
        </p:spPr>
      </p:pic>
      <p:pic>
        <p:nvPicPr>
          <p:cNvPr id="4" name="Picture 3" descr="Diagram showing landform changes: before, during, and after an ice age, with labels for glacial processes and feature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90402" y="4123816"/>
            <a:ext cx="6353597" cy="2734184"/>
          </a:xfrm>
          <a:prstGeom prst="rect">
            <a:avLst/>
          </a:prstGeom>
        </p:spPr>
      </p:pic>
    </p:spTree>
    <p:extLst>
      <p:ext uri="{BB962C8B-B14F-4D97-AF65-F5344CB8AC3E}">
        <p14:creationId xmlns:p14="http://schemas.microsoft.com/office/powerpoint/2010/main" val="1762060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6400"/>
            <a:ext cx="8229600" cy="871200"/>
          </a:xfrm>
        </p:spPr>
        <p:txBody>
          <a:bodyPr>
            <a:normAutofit fontScale="90000"/>
          </a:bodyPr>
          <a:lstStyle/>
          <a:p>
            <a:r>
              <a:rPr lang="en-US" dirty="0"/>
              <a:t>Landforms that glaciers form Various Landforms</a:t>
            </a:r>
          </a:p>
        </p:txBody>
      </p:sp>
      <p:pic>
        <p:nvPicPr>
          <p:cNvPr id="6" name="Picture 5" descr="Two people sliding down a granite slope labeled 'Glacial Polish', with trees in the backgroun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51" y="0"/>
            <a:ext cx="4567428" cy="6858000"/>
          </a:xfrm>
          <a:prstGeom prst="rect">
            <a:avLst/>
          </a:prstGeom>
        </p:spPr>
      </p:pic>
      <p:pic>
        <p:nvPicPr>
          <p:cNvPr id="7" name="Picture 6" descr="Rockslide debris covering a slope alongside a paved road, with varying sizes of rock and soi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6208" y="-1"/>
            <a:ext cx="4617791" cy="3385095"/>
          </a:xfrm>
          <a:prstGeom prst="rect">
            <a:avLst/>
          </a:prstGeom>
        </p:spPr>
      </p:pic>
      <p:pic>
        <p:nvPicPr>
          <p:cNvPr id="8" name="Picture 7" descr="Large boulder precariously balanced on a granite slope, mountains in the backgroun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6208" y="3385094"/>
            <a:ext cx="4617792" cy="3472906"/>
          </a:xfrm>
          <a:prstGeom prst="rect">
            <a:avLst/>
          </a:prstGeom>
        </p:spPr>
      </p:pic>
    </p:spTree>
    <p:extLst>
      <p:ext uri="{BB962C8B-B14F-4D97-AF65-F5344CB8AC3E}">
        <p14:creationId xmlns:p14="http://schemas.microsoft.com/office/powerpoint/2010/main" val="1881729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0" y="83202"/>
            <a:ext cx="9144000" cy="67710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srgbClr val="000000"/>
                </a:solidFill>
                <a:effectLst/>
                <a:uLnTx/>
                <a:uFillTx/>
                <a:latin typeface="+mn-lt"/>
                <a:ea typeface="+mn-ea"/>
                <a:cs typeface="+mn-cs"/>
              </a:rPr>
              <a:t>What Does This Have To Do With Geology? </a:t>
            </a:r>
          </a:p>
        </p:txBody>
      </p:sp>
      <p:pic>
        <p:nvPicPr>
          <p:cNvPr id="4" name="Picture 3" descr="Squidward lies flat on a road stretching towards a large dark bell in a field, from the cartoon 'SpongeBob SquarePant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0310"/>
            <a:ext cx="9138786" cy="6097691"/>
          </a:xfrm>
          <a:prstGeom prst="rect">
            <a:avLst/>
          </a:prstGeom>
        </p:spPr>
      </p:pic>
    </p:spTree>
    <p:extLst>
      <p:ext uri="{BB962C8B-B14F-4D97-AF65-F5344CB8AC3E}">
        <p14:creationId xmlns:p14="http://schemas.microsoft.com/office/powerpoint/2010/main" val="40620828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sert landscape with multiple rocks leaving trails across the cracked earth."/>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071616"/>
          </a:xfrm>
          <a:prstGeom prst="rect">
            <a:avLst/>
          </a:prstGeom>
        </p:spPr>
      </p:pic>
      <p:sp>
        <p:nvSpPr>
          <p:cNvPr id="2" name="Title 1"/>
          <p:cNvSpPr txBox="1">
            <a:spLocks noGrp="1"/>
          </p:cNvSpPr>
          <p:nvPr>
            <p:ph type="title" idx="4294967295"/>
          </p:nvPr>
        </p:nvSpPr>
        <p:spPr>
          <a:xfrm>
            <a:off x="0" y="6054904"/>
            <a:ext cx="9144000"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mn-lt"/>
                <a:ea typeface="+mn-ea"/>
                <a:cs typeface="+mn-cs"/>
              </a:rPr>
              <a:t>Racetrack Playa, Death Valley </a:t>
            </a:r>
          </a:p>
        </p:txBody>
      </p:sp>
    </p:spTree>
    <p:extLst>
      <p:ext uri="{BB962C8B-B14F-4D97-AF65-F5344CB8AC3E}">
        <p14:creationId xmlns:p14="http://schemas.microsoft.com/office/powerpoint/2010/main" val="2206149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b="1" dirty="0">
                <a:solidFill>
                  <a:schemeClr val="bg1"/>
                </a:solidFill>
              </a:rPr>
              <a:t>Mechanical Weathering</a:t>
            </a:r>
          </a:p>
        </p:txBody>
      </p:sp>
      <p:sp>
        <p:nvSpPr>
          <p:cNvPr id="3" name="TextBox 2" descr="Diagram showing how rocks break apart due to water freezing and thawing in cracks, numbered 1 through 4."/>
          <p:cNvSpPr txBox="1"/>
          <p:nvPr/>
        </p:nvSpPr>
        <p:spPr>
          <a:xfrm>
            <a:off x="457201" y="1417638"/>
            <a:ext cx="3309103" cy="1477328"/>
          </a:xfrm>
          <a:prstGeom prst="rect">
            <a:avLst/>
          </a:prstGeom>
          <a:noFill/>
        </p:spPr>
        <p:txBody>
          <a:bodyPr wrap="square" rtlCol="0">
            <a:spAutoFit/>
          </a:bodyPr>
          <a:lstStyle/>
          <a:p>
            <a:endParaRPr lang="en-US" dirty="0"/>
          </a:p>
          <a:p>
            <a:endParaRPr lang="en-US" dirty="0"/>
          </a:p>
          <a:p>
            <a:endParaRPr lang="en-US" dirty="0"/>
          </a:p>
          <a:p>
            <a:endParaRPr lang="en-US" dirty="0"/>
          </a:p>
          <a:p>
            <a:endParaRPr lang="en-US" dirty="0"/>
          </a:p>
        </p:txBody>
      </p:sp>
      <p:pic>
        <p:nvPicPr>
          <p:cNvPr id="11" name="Picture 10" descr="Diagram showing how rocks break apart due to water freezing and thawing in cracks, numbered 1 through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033" y="1143000"/>
            <a:ext cx="5139729" cy="2065872"/>
          </a:xfrm>
          <a:prstGeom prst="rect">
            <a:avLst/>
          </a:prstGeom>
        </p:spPr>
      </p:pic>
      <p:pic>
        <p:nvPicPr>
          <p:cNvPr id="13" name="Picture 12" descr="Large, fractured boulder resting on a snow-covered ground with smaller rocks surrounding its bas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8904" y="3408772"/>
            <a:ext cx="4783061" cy="3264439"/>
          </a:xfrm>
          <a:prstGeom prst="rect">
            <a:avLst/>
          </a:prstGeom>
        </p:spPr>
      </p:pic>
    </p:spTree>
    <p:extLst>
      <p:ext uri="{BB962C8B-B14F-4D97-AF65-F5344CB8AC3E}">
        <p14:creationId xmlns:p14="http://schemas.microsoft.com/office/powerpoint/2010/main" val="17732652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103"/>
            <a:ext cx="8229600" cy="1143000"/>
          </a:xfrm>
        </p:spPr>
        <p:txBody>
          <a:bodyPr/>
          <a:lstStyle/>
          <a:p>
            <a:r>
              <a:rPr lang="en-US" b="1" dirty="0">
                <a:solidFill>
                  <a:srgbClr val="000000"/>
                </a:solidFill>
              </a:rPr>
              <a:t>Weathering</a:t>
            </a:r>
          </a:p>
        </p:txBody>
      </p:sp>
      <p:pic>
        <p:nvPicPr>
          <p:cNvPr id="5" name="Picture 4" descr="Road damage around a tree root. Asphalt is cracked and broken, intersecting with a painted white lane mark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739" y="955896"/>
            <a:ext cx="4688645" cy="3120879"/>
          </a:xfrm>
          <a:prstGeom prst="rect">
            <a:avLst/>
          </a:prstGeom>
        </p:spPr>
      </p:pic>
      <p:pic>
        <p:nvPicPr>
          <p:cNvPr id="6" name="Picture 5" descr="Large rock split by plant roots at the edge of a stream, demonstrating how root growth causes rock erosion by creating pressure in crack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1085" y="2986171"/>
            <a:ext cx="5352858" cy="3646430"/>
          </a:xfrm>
          <a:prstGeom prst="rect">
            <a:avLst/>
          </a:prstGeom>
        </p:spPr>
      </p:pic>
    </p:spTree>
    <p:extLst>
      <p:ext uri="{BB962C8B-B14F-4D97-AF65-F5344CB8AC3E}">
        <p14:creationId xmlns:p14="http://schemas.microsoft.com/office/powerpoint/2010/main" val="10096305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C183D7F6-B498-43B3-948B-1728B52AA6E4}">
                <adec:decorative xmlns:adec="http://schemas.microsoft.com/office/drawing/2017/decorative" val="0"/>
              </a:ext>
            </a:extLst>
          </p:cNvPr>
          <p:cNvSpPr>
            <a:spLocks noGrp="1"/>
          </p:cNvSpPr>
          <p:nvPr>
            <p:ph type="title"/>
          </p:nvPr>
        </p:nvSpPr>
        <p:spPr>
          <a:xfrm>
            <a:off x="1718441" y="-899285"/>
            <a:ext cx="6733175" cy="728822"/>
          </a:xfrm>
        </p:spPr>
        <p:txBody>
          <a:bodyPr>
            <a:normAutofit fontScale="90000"/>
          </a:bodyPr>
          <a:lstStyle/>
          <a:p>
            <a:r>
              <a:rPr lang="en-US" b="1" dirty="0">
                <a:solidFill>
                  <a:srgbClr val="000000"/>
                </a:solidFill>
              </a:rPr>
              <a:t>Weathering thermal expansion</a:t>
            </a:r>
          </a:p>
        </p:txBody>
      </p:sp>
      <p:sp>
        <p:nvSpPr>
          <p:cNvPr id="6" name="Rectangle 5">
            <a:extLst>
              <a:ext uri="{C183D7F6-B498-43B3-948B-1728B52AA6E4}">
                <adec:decorative xmlns:adec="http://schemas.microsoft.com/office/drawing/2017/decorative" val="0"/>
              </a:ext>
            </a:extLst>
          </p:cNvPr>
          <p:cNvSpPr/>
          <p:nvPr/>
        </p:nvSpPr>
        <p:spPr>
          <a:xfrm>
            <a:off x="0" y="5740720"/>
            <a:ext cx="6416256" cy="1077218"/>
          </a:xfrm>
          <a:prstGeom prst="rect">
            <a:avLst/>
          </a:prstGeom>
        </p:spPr>
        <p:txBody>
          <a:bodyPr wrap="square">
            <a:spAutoFit/>
          </a:bodyPr>
          <a:lstStyle/>
          <a:p>
            <a:pPr algn="ctr"/>
            <a:r>
              <a:rPr lang="en-US" sz="2800" b="1" dirty="0">
                <a:solidFill>
                  <a:srgbClr val="000000"/>
                </a:solidFill>
              </a:rPr>
              <a:t>Release of Pressure </a:t>
            </a:r>
          </a:p>
          <a:p>
            <a:r>
              <a:rPr lang="en-US" dirty="0">
                <a:solidFill>
                  <a:srgbClr val="000000"/>
                </a:solidFill>
              </a:rPr>
              <a:t>Erosion removes materials from the surface causing the rock to crack or flake off like the layers of an onion.</a:t>
            </a:r>
          </a:p>
        </p:txBody>
      </p:sp>
      <p:pic>
        <p:nvPicPr>
          <p:cNvPr id="3" name="Picture 2" descr="Post-fire landscape in Colorado showing fractured rock outcrops, a result of fire spalling caused by extreme heat expanding and contracting rock crystal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57" y="73912"/>
            <a:ext cx="4128254" cy="2889791"/>
          </a:xfrm>
          <a:prstGeom prst="rect">
            <a:avLst/>
          </a:prstGeom>
        </p:spPr>
      </p:pic>
      <p:pic>
        <p:nvPicPr>
          <p:cNvPr id="5" name="Picture 4" descr="Layered rock formations slope down to a paved road with a yellow lin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786" y="2590289"/>
            <a:ext cx="4200574" cy="3150431"/>
          </a:xfrm>
          <a:prstGeom prst="rect">
            <a:avLst/>
          </a:prstGeom>
        </p:spPr>
      </p:pic>
      <p:sp>
        <p:nvSpPr>
          <p:cNvPr id="7" name="TextBox 6"/>
          <p:cNvSpPr txBox="1"/>
          <p:nvPr/>
        </p:nvSpPr>
        <p:spPr>
          <a:xfrm>
            <a:off x="5879370" y="995403"/>
            <a:ext cx="2997930" cy="523220"/>
          </a:xfrm>
          <a:prstGeom prst="rect">
            <a:avLst/>
          </a:prstGeom>
          <a:noFill/>
        </p:spPr>
        <p:txBody>
          <a:bodyPr wrap="square" rtlCol="0">
            <a:spAutoFit/>
          </a:bodyPr>
          <a:lstStyle/>
          <a:p>
            <a:r>
              <a:rPr lang="en-US" sz="2800" b="1" dirty="0">
                <a:solidFill>
                  <a:srgbClr val="000000"/>
                </a:solidFill>
              </a:rPr>
              <a:t>Animal Actions</a:t>
            </a:r>
          </a:p>
        </p:txBody>
      </p:sp>
      <p:pic>
        <p:nvPicPr>
          <p:cNvPr id="8" name="Picture 7" descr="Ground squirrel peeking out of a burrow, looking towards the viewe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1200" y="1619607"/>
            <a:ext cx="2974576" cy="1882062"/>
          </a:xfrm>
          <a:prstGeom prst="rect">
            <a:avLst/>
          </a:prstGeom>
        </p:spPr>
      </p:pic>
      <p:pic>
        <p:nvPicPr>
          <p:cNvPr id="9" name="Picture 8" descr="A desert tortoise burrow entrance in dirt and gravel, adjacent to a large rock and desert vegetatio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36275" y="3796360"/>
            <a:ext cx="2929501" cy="1949450"/>
          </a:xfrm>
          <a:prstGeom prst="rect">
            <a:avLst/>
          </a:prstGeom>
        </p:spPr>
      </p:pic>
      <p:sp>
        <p:nvSpPr>
          <p:cNvPr id="4" name="Title 1">
            <a:extLst>
              <a:ext uri="{FF2B5EF4-FFF2-40B4-BE49-F238E27FC236}">
                <a16:creationId xmlns:a16="http://schemas.microsoft.com/office/drawing/2014/main" id="{32AF17E8-4E66-8D34-75F6-97045ABE9709}"/>
              </a:ext>
              <a:ext uri="{C183D7F6-B498-43B3-948B-1728B52AA6E4}">
                <adec:decorative xmlns:adec="http://schemas.microsoft.com/office/drawing/2017/decorative" val="0"/>
              </a:ext>
            </a:extLst>
          </p:cNvPr>
          <p:cNvSpPr txBox="1">
            <a:spLocks/>
          </p:cNvSpPr>
          <p:nvPr/>
        </p:nvSpPr>
        <p:spPr>
          <a:xfrm>
            <a:off x="3609576" y="177933"/>
            <a:ext cx="4675203" cy="644298"/>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rgbClr val="000000"/>
                </a:solidFill>
              </a:rPr>
              <a:t>Weathering</a:t>
            </a:r>
          </a:p>
        </p:txBody>
      </p:sp>
    </p:spTree>
    <p:extLst>
      <p:ext uri="{BB962C8B-B14F-4D97-AF65-F5344CB8AC3E}">
        <p14:creationId xmlns:p14="http://schemas.microsoft.com/office/powerpoint/2010/main" val="1393855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0000"/>
                </a:solidFill>
              </a:rPr>
              <a:t>Where Do You Live? </a:t>
            </a:r>
          </a:p>
        </p:txBody>
      </p:sp>
      <p:pic>
        <p:nvPicPr>
          <p:cNvPr id="4" name="Picture 3" descr="Diagram of Earth’s layers: inner core, outer core, mantle, and crust, with depth measurements in miles and kilometers."/>
          <p:cNvPicPr>
            <a:picLocks noChangeAspect="1"/>
          </p:cNvPicPr>
          <p:nvPr/>
        </p:nvPicPr>
        <p:blipFill rotWithShape="1">
          <a:blip r:embed="rId3">
            <a:extLst>
              <a:ext uri="{BEBA8EAE-BF5A-486C-A8C5-ECC9F3942E4B}">
                <a14:imgProps xmlns:a14="http://schemas.microsoft.com/office/drawing/2010/main">
                  <a14:imgLayer r:embed="rId4">
                    <a14:imgEffect>
                      <a14:backgroundRemoval t="5703" b="94908" l="8167" r="100000">
                        <a14:foregroundMark x1="63667" y1="7128" x2="65000" y2="9165"/>
                        <a14:foregroundMark x1="64000" y1="9369" x2="76333" y2="8758"/>
                        <a14:foregroundMark x1="65333" y1="7943" x2="76500" y2="9980"/>
                        <a14:foregroundMark x1="71167" y1="13442" x2="83667" y2="13849"/>
                        <a14:foregroundMark x1="50500" y1="51527" x2="76167" y2="52138"/>
                        <a14:foregroundMark x1="54000" y1="53768" x2="74333" y2="54175"/>
                        <a14:foregroundMark x1="58667" y1="60489" x2="79833" y2="60489"/>
                        <a14:foregroundMark x1="63667" y1="63340" x2="81667" y2="60692"/>
                        <a14:foregroundMark x1="60500" y1="63951" x2="81833" y2="64562"/>
                        <a14:foregroundMark x1="81833" y1="58859" x2="81833" y2="63544"/>
                        <a14:foregroundMark x1="82667" y1="59878" x2="83167" y2="63340"/>
                        <a14:foregroundMark x1="66833" y1="69450" x2="91333" y2="70265"/>
                        <a14:foregroundMark x1="66667" y1="74134" x2="91667" y2="74949"/>
                        <a14:foregroundMark x1="70333" y1="71283" x2="90667" y2="72098"/>
                        <a14:foregroundMark x1="70000" y1="75356" x2="90167" y2="75764"/>
                        <a14:foregroundMark x1="80500" y1="68635" x2="88500" y2="69246"/>
                        <a14:foregroundMark x1="74000" y1="81466" x2="97500" y2="82281"/>
                        <a14:foregroundMark x1="73333" y1="85743" x2="97167" y2="87373"/>
                        <a14:foregroundMark x1="74833" y1="87373" x2="90667" y2="88187"/>
                        <a14:foregroundMark x1="72833" y1="82892" x2="98833" y2="84521"/>
                        <a14:foregroundMark x1="98000" y1="81874" x2="98667" y2="86965"/>
                        <a14:foregroundMark x1="85667" y1="30346" x2="91333" y2="32790"/>
                        <a14:foregroundMark x1="85667" y1="32790" x2="92167" y2="30550"/>
                        <a14:foregroundMark x1="79500" y1="21589" x2="87833" y2="24236"/>
                        <a14:foregroundMark x1="79167" y1="23829" x2="87833" y2="22811"/>
                        <a14:foregroundMark x1="73500" y1="15682" x2="83833" y2="14664"/>
                        <a14:foregroundMark x1="83000" y1="21385" x2="86667" y2="22607"/>
                      </a14:backgroundRemoval>
                    </a14:imgEffect>
                  </a14:imgLayer>
                </a14:imgProps>
              </a:ext>
              <a:ext uri="{28A0092B-C50C-407E-A947-70E740481C1C}">
                <a14:useLocalDpi xmlns:a14="http://schemas.microsoft.com/office/drawing/2010/main" val="0"/>
              </a:ext>
            </a:extLst>
          </a:blip>
          <a:srcRect l="8577" t="4404" b="5294"/>
          <a:stretch/>
        </p:blipFill>
        <p:spPr>
          <a:xfrm>
            <a:off x="-1" y="2021954"/>
            <a:ext cx="5079237" cy="4105553"/>
          </a:xfrm>
          <a:prstGeom prst="rect">
            <a:avLst/>
          </a:prstGeom>
        </p:spPr>
      </p:pic>
      <p:sp>
        <p:nvSpPr>
          <p:cNvPr id="6" name="TextBox 5"/>
          <p:cNvSpPr txBox="1"/>
          <p:nvPr/>
        </p:nvSpPr>
        <p:spPr>
          <a:xfrm>
            <a:off x="4426765" y="3834315"/>
            <a:ext cx="652471" cy="707886"/>
          </a:xfrm>
          <a:prstGeom prst="rect">
            <a:avLst/>
          </a:prstGeom>
          <a:noFill/>
        </p:spPr>
        <p:txBody>
          <a:bodyPr wrap="square" rtlCol="0">
            <a:spAutoFit/>
          </a:bodyPr>
          <a:lstStyle/>
          <a:p>
            <a:r>
              <a:rPr lang="en-US" sz="4000" b="1" dirty="0">
                <a:solidFill>
                  <a:srgbClr val="000000"/>
                </a:solidFill>
              </a:rPr>
              <a:t>=</a:t>
            </a:r>
          </a:p>
        </p:txBody>
      </p:sp>
      <p:pic>
        <p:nvPicPr>
          <p:cNvPr id="5" name="Picture 4" descr="Green apple sliced in half revealing a world map within its flesh "/>
          <p:cNvPicPr>
            <a:picLocks noChangeAspect="1"/>
          </p:cNvPicPr>
          <p:nvPr/>
        </p:nvPicPr>
        <p:blipFill rotWithShape="1">
          <a:blip r:embed="rId5">
            <a:extLst>
              <a:ext uri="{BEBA8EAE-BF5A-486C-A8C5-ECC9F3942E4B}">
                <a14:imgProps xmlns:a14="http://schemas.microsoft.com/office/drawing/2010/main">
                  <a14:imgLayer r:embed="rId6">
                    <a14:imgEffect>
                      <a14:backgroundRemoval t="1250" b="94250" l="10000" r="90000"/>
                    </a14:imgEffect>
                  </a14:imgLayer>
                </a14:imgProps>
              </a:ext>
              <a:ext uri="{28A0092B-C50C-407E-A947-70E740481C1C}">
                <a14:useLocalDpi xmlns:a14="http://schemas.microsoft.com/office/drawing/2010/main" val="0"/>
              </a:ext>
            </a:extLst>
          </a:blip>
          <a:srcRect l="18525" r="16218" b="4932"/>
          <a:stretch/>
        </p:blipFill>
        <p:spPr>
          <a:xfrm>
            <a:off x="5079236" y="678094"/>
            <a:ext cx="4144992" cy="5449413"/>
          </a:xfrm>
          <a:prstGeom prst="rect">
            <a:avLst/>
          </a:prstGeom>
        </p:spPr>
      </p:pic>
    </p:spTree>
    <p:extLst>
      <p:ext uri="{BB962C8B-B14F-4D97-AF65-F5344CB8AC3E}">
        <p14:creationId xmlns:p14="http://schemas.microsoft.com/office/powerpoint/2010/main" val="9891927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246626" cy="1143000"/>
          </a:xfrm>
        </p:spPr>
        <p:txBody>
          <a:bodyPr/>
          <a:lstStyle/>
          <a:p>
            <a:r>
              <a:rPr lang="en-US" b="1" dirty="0">
                <a:solidFill>
                  <a:srgbClr val="000000"/>
                </a:solidFill>
              </a:rPr>
              <a:t>Chemical Weathering</a:t>
            </a:r>
          </a:p>
        </p:txBody>
      </p:sp>
      <p:sp>
        <p:nvSpPr>
          <p:cNvPr id="7" name="TextBox 6"/>
          <p:cNvSpPr txBox="1"/>
          <p:nvPr/>
        </p:nvSpPr>
        <p:spPr>
          <a:xfrm>
            <a:off x="116963" y="992982"/>
            <a:ext cx="4292480" cy="1200328"/>
          </a:xfrm>
          <a:prstGeom prst="rect">
            <a:avLst/>
          </a:prstGeom>
          <a:noFill/>
        </p:spPr>
        <p:txBody>
          <a:bodyPr wrap="square" rtlCol="0">
            <a:spAutoFit/>
          </a:bodyPr>
          <a:lstStyle/>
          <a:p>
            <a:r>
              <a:rPr lang="en-US" sz="2400" dirty="0">
                <a:solidFill>
                  <a:srgbClr val="000000"/>
                </a:solidFill>
              </a:rPr>
              <a:t>Chemical weathering occurs when a chemical reaction takes place causing the rock to change.</a:t>
            </a:r>
          </a:p>
        </p:txBody>
      </p:sp>
      <p:pic>
        <p:nvPicPr>
          <p:cNvPr id="8" name="Picture 7" descr="Side-by-side comparison of a statue before and after weathering from acid rain. Carbonic acid formed from atmospheric CO2 and water erodes carbonate-based ston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963" y="3690930"/>
            <a:ext cx="4292480" cy="2966531"/>
          </a:xfrm>
          <a:prstGeom prst="rect">
            <a:avLst/>
          </a:prstGeom>
        </p:spPr>
      </p:pic>
      <p:pic>
        <p:nvPicPr>
          <p:cNvPr id="9" name="Picture 8" descr="Cave interior with numerous stalactites and stalagmites formed by calcium-rich water dripping and depositing minerals, creating cavern systems in Florid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1937" y="992982"/>
            <a:ext cx="4114591" cy="2736203"/>
          </a:xfrm>
          <a:prstGeom prst="rect">
            <a:avLst/>
          </a:prstGeom>
        </p:spPr>
      </p:pic>
      <p:pic>
        <p:nvPicPr>
          <p:cNvPr id="10" name="Picture 9" descr="Rocky shoreline with small pools of water reflecting the ocean under sunlight."/>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8519" y="3988280"/>
            <a:ext cx="4148009" cy="2669181"/>
          </a:xfrm>
          <a:prstGeom prst="rect">
            <a:avLst/>
          </a:prstGeom>
        </p:spPr>
      </p:pic>
    </p:spTree>
    <p:extLst>
      <p:ext uri="{BB962C8B-B14F-4D97-AF65-F5344CB8AC3E}">
        <p14:creationId xmlns:p14="http://schemas.microsoft.com/office/powerpoint/2010/main" val="15811456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0000"/>
                </a:solidFill>
              </a:rPr>
              <a:t>Weathering</a:t>
            </a:r>
          </a:p>
        </p:txBody>
      </p:sp>
      <p:sp>
        <p:nvSpPr>
          <p:cNvPr id="3" name="TextBox 2"/>
          <p:cNvSpPr txBox="1"/>
          <p:nvPr/>
        </p:nvSpPr>
        <p:spPr>
          <a:xfrm>
            <a:off x="952500" y="1417638"/>
            <a:ext cx="7086600" cy="830997"/>
          </a:xfrm>
          <a:prstGeom prst="rect">
            <a:avLst/>
          </a:prstGeom>
          <a:noFill/>
        </p:spPr>
        <p:txBody>
          <a:bodyPr wrap="square" rtlCol="0">
            <a:spAutoFit/>
          </a:bodyPr>
          <a:lstStyle/>
          <a:p>
            <a:r>
              <a:rPr lang="en-US" sz="2400" dirty="0">
                <a:solidFill>
                  <a:srgbClr val="000000"/>
                </a:solidFill>
              </a:rPr>
              <a:t>Abrasion occurs when the wind pick up small particles and blows them into rock, cutting and shaping them.</a:t>
            </a:r>
          </a:p>
        </p:txBody>
      </p:sp>
      <p:pic>
        <p:nvPicPr>
          <p:cNvPr id="4" name="Content Placeholder 3" descr="Rocky shoreline with small pools of water reflecting the ocean under sunlight."/>
          <p:cNvPicPr>
            <a:picLocks noGrp="1" noChangeAspect="1"/>
          </p:cNvPicPr>
          <p:nvPr>
            <p:ph idx="1"/>
          </p:nvPr>
        </p:nvPicPr>
        <p:blipFill>
          <a:blip r:embed="rId3">
            <a:extLst>
              <a:ext uri="{28A0092B-C50C-407E-A947-70E740481C1C}">
                <a14:useLocalDpi xmlns:a14="http://schemas.microsoft.com/office/drawing/2010/main" val="0"/>
              </a:ext>
            </a:extLst>
          </a:blip>
          <a:srcRect t="9022" b="9022"/>
          <a:stretch>
            <a:fillRect/>
          </a:stretch>
        </p:blipFill>
        <p:spPr>
          <a:xfrm>
            <a:off x="128614" y="4019551"/>
            <a:ext cx="4122014" cy="2266949"/>
          </a:xfrm>
        </p:spPr>
      </p:pic>
      <p:pic>
        <p:nvPicPr>
          <p:cNvPr id="6" name="Picture 5" descr="A large, mushroom-shaped rock formation stands in a vast, sandy desert landscape under a clear blue sky."/>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3450" y="3391635"/>
            <a:ext cx="3073400" cy="2128371"/>
          </a:xfrm>
          <a:prstGeom prst="rect">
            <a:avLst/>
          </a:prstGeom>
        </p:spPr>
      </p:pic>
      <p:pic>
        <p:nvPicPr>
          <p:cNvPr id="5" name="Picture 4" descr="The Great Sphinx of Giza, a limestone statue with a human head and lion body, faces a pyrami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18200" y="2248635"/>
            <a:ext cx="2768600" cy="2704214"/>
          </a:xfrm>
          <a:prstGeom prst="rect">
            <a:avLst/>
          </a:prstGeom>
        </p:spPr>
      </p:pic>
    </p:spTree>
    <p:extLst>
      <p:ext uri="{BB962C8B-B14F-4D97-AF65-F5344CB8AC3E}">
        <p14:creationId xmlns:p14="http://schemas.microsoft.com/office/powerpoint/2010/main" val="37684761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00000"/>
                </a:solidFill>
              </a:rPr>
              <a:t>Name that geomorphologic process</a:t>
            </a:r>
          </a:p>
        </p:txBody>
      </p:sp>
      <p:pic>
        <p:nvPicPr>
          <p:cNvPr id="4" name="Picture 3" descr="Large reddish-brown rocks are stacked against a clear blue sk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614" y="1417638"/>
            <a:ext cx="6680619" cy="4486255"/>
          </a:xfrm>
          <a:prstGeom prst="rect">
            <a:avLst/>
          </a:prstGeom>
        </p:spPr>
      </p:pic>
      <p:sp>
        <p:nvSpPr>
          <p:cNvPr id="6" name="TextBox 5"/>
          <p:cNvSpPr txBox="1"/>
          <p:nvPr/>
        </p:nvSpPr>
        <p:spPr>
          <a:xfrm>
            <a:off x="69593" y="5903893"/>
            <a:ext cx="918100" cy="954107"/>
          </a:xfrm>
          <a:prstGeom prst="rect">
            <a:avLst/>
          </a:prstGeom>
          <a:noFill/>
        </p:spPr>
        <p:txBody>
          <a:bodyPr wrap="square" rtlCol="0">
            <a:spAutoFit/>
          </a:bodyPr>
          <a:lstStyle/>
          <a:p>
            <a:r>
              <a:rPr lang="en-US" sz="2800" dirty="0">
                <a:solidFill>
                  <a:srgbClr val="000000"/>
                </a:solidFill>
              </a:rPr>
              <a:t>F&amp;T</a:t>
            </a:r>
          </a:p>
          <a:p>
            <a:r>
              <a:rPr lang="en-US" sz="2800" dirty="0">
                <a:solidFill>
                  <a:srgbClr val="000000"/>
                </a:solidFill>
              </a:rPr>
              <a:t>MM</a:t>
            </a:r>
          </a:p>
        </p:txBody>
      </p:sp>
    </p:spTree>
    <p:extLst>
      <p:ext uri="{BB962C8B-B14F-4D97-AF65-F5344CB8AC3E}">
        <p14:creationId xmlns:p14="http://schemas.microsoft.com/office/powerpoint/2010/main" val="336806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00000"/>
                </a:solidFill>
              </a:rPr>
              <a:t>Name that geomorphologic process</a:t>
            </a:r>
          </a:p>
        </p:txBody>
      </p:sp>
      <p:sp>
        <p:nvSpPr>
          <p:cNvPr id="5" name="TextBox 4"/>
          <p:cNvSpPr txBox="1"/>
          <p:nvPr/>
        </p:nvSpPr>
        <p:spPr>
          <a:xfrm>
            <a:off x="39608" y="6243865"/>
            <a:ext cx="3294606" cy="523220"/>
          </a:xfrm>
          <a:prstGeom prst="rect">
            <a:avLst/>
          </a:prstGeom>
          <a:noFill/>
        </p:spPr>
        <p:txBody>
          <a:bodyPr wrap="square" rtlCol="0">
            <a:spAutoFit/>
          </a:bodyPr>
          <a:lstStyle/>
          <a:p>
            <a:r>
              <a:rPr lang="en-US" sz="2800" b="1" dirty="0"/>
              <a:t>F</a:t>
            </a:r>
          </a:p>
        </p:txBody>
      </p:sp>
      <p:pic>
        <p:nvPicPr>
          <p:cNvPr id="6" name="Picture 5" descr="Aerial view of a rocky canyon with a stream flowing through it, surrounded by grassy hill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142" y="1320799"/>
            <a:ext cx="7414255" cy="4923065"/>
          </a:xfrm>
          <a:prstGeom prst="rect">
            <a:avLst/>
          </a:prstGeom>
        </p:spPr>
      </p:pic>
    </p:spTree>
    <p:extLst>
      <p:ext uri="{BB962C8B-B14F-4D97-AF65-F5344CB8AC3E}">
        <p14:creationId xmlns:p14="http://schemas.microsoft.com/office/powerpoint/2010/main" val="42555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78"/>
            <a:ext cx="8229600" cy="1143000"/>
          </a:xfrm>
        </p:spPr>
        <p:txBody>
          <a:bodyPr>
            <a:normAutofit fontScale="90000"/>
          </a:bodyPr>
          <a:lstStyle/>
          <a:p>
            <a:r>
              <a:rPr lang="en-US" b="1" dirty="0">
                <a:solidFill>
                  <a:srgbClr val="000000"/>
                </a:solidFill>
              </a:rPr>
              <a:t>Name that geomorphologic process</a:t>
            </a:r>
          </a:p>
        </p:txBody>
      </p:sp>
      <p:pic>
        <p:nvPicPr>
          <p:cNvPr id="4" name="Content Placeholder 3" descr="Large granite dome rock formation with sparse vegetation on top and trees in the foregroun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96291" y="962237"/>
            <a:ext cx="7022403" cy="5617922"/>
          </a:xfrm>
        </p:spPr>
      </p:pic>
      <p:sp>
        <p:nvSpPr>
          <p:cNvPr id="6" name="TextBox 5"/>
          <p:cNvSpPr txBox="1"/>
          <p:nvPr/>
        </p:nvSpPr>
        <p:spPr>
          <a:xfrm>
            <a:off x="0" y="6503704"/>
            <a:ext cx="4540469" cy="276999"/>
          </a:xfrm>
          <a:prstGeom prst="rect">
            <a:avLst/>
          </a:prstGeom>
          <a:noFill/>
        </p:spPr>
        <p:txBody>
          <a:bodyPr wrap="square" rtlCol="0">
            <a:spAutoFit/>
          </a:bodyPr>
          <a:lstStyle/>
          <a:p>
            <a:r>
              <a:rPr lang="en-US" sz="1200" dirty="0">
                <a:solidFill>
                  <a:srgbClr val="000000"/>
                </a:solidFill>
              </a:rPr>
              <a:t>Release of Pressure Flaking</a:t>
            </a:r>
          </a:p>
        </p:txBody>
      </p:sp>
    </p:spTree>
    <p:extLst>
      <p:ext uri="{BB962C8B-B14F-4D97-AF65-F5344CB8AC3E}">
        <p14:creationId xmlns:p14="http://schemas.microsoft.com/office/powerpoint/2010/main" val="88335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382"/>
            <a:ext cx="8229600" cy="1143000"/>
          </a:xfrm>
        </p:spPr>
        <p:txBody>
          <a:bodyPr>
            <a:normAutofit fontScale="90000"/>
          </a:bodyPr>
          <a:lstStyle/>
          <a:p>
            <a:r>
              <a:rPr lang="en-US" b="1" dirty="0">
                <a:solidFill>
                  <a:srgbClr val="000000"/>
                </a:solidFill>
              </a:rPr>
              <a:t>Name that geomorphologic process</a:t>
            </a:r>
          </a:p>
        </p:txBody>
      </p:sp>
      <p:pic>
        <p:nvPicPr>
          <p:cNvPr id="4" name="Content Placeholder 3" descr="Tree growing from and around a large rock formation; roots visible on the ston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7194" y="1015062"/>
            <a:ext cx="7685409" cy="5589388"/>
          </a:xfrm>
        </p:spPr>
      </p:pic>
      <p:sp>
        <p:nvSpPr>
          <p:cNvPr id="6" name="TextBox 5"/>
          <p:cNvSpPr txBox="1"/>
          <p:nvPr/>
        </p:nvSpPr>
        <p:spPr>
          <a:xfrm>
            <a:off x="16610" y="6581001"/>
            <a:ext cx="1601445" cy="276999"/>
          </a:xfrm>
          <a:prstGeom prst="rect">
            <a:avLst/>
          </a:prstGeom>
          <a:noFill/>
        </p:spPr>
        <p:txBody>
          <a:bodyPr wrap="none" rtlCol="0">
            <a:spAutoFit/>
          </a:bodyPr>
          <a:lstStyle/>
          <a:p>
            <a:r>
              <a:rPr lang="en-US" sz="1200" dirty="0"/>
              <a:t>Plant and Tree Growth</a:t>
            </a:r>
          </a:p>
        </p:txBody>
      </p:sp>
    </p:spTree>
    <p:extLst>
      <p:ext uri="{BB962C8B-B14F-4D97-AF65-F5344CB8AC3E}">
        <p14:creationId xmlns:p14="http://schemas.microsoft.com/office/powerpoint/2010/main" val="8198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00000"/>
                </a:solidFill>
              </a:rPr>
              <a:t>Name that geomorphologic process</a:t>
            </a:r>
          </a:p>
        </p:txBody>
      </p:sp>
      <p:pic>
        <p:nvPicPr>
          <p:cNvPr id="4" name="Content Placeholder 3" descr="Cave formation with numerous stalactites hanging from the ceil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66081" y="1417638"/>
            <a:ext cx="6570440" cy="4921488"/>
          </a:xfrm>
        </p:spPr>
      </p:pic>
      <p:sp>
        <p:nvSpPr>
          <p:cNvPr id="5" name="TextBox 4"/>
          <p:cNvSpPr txBox="1"/>
          <p:nvPr/>
        </p:nvSpPr>
        <p:spPr>
          <a:xfrm>
            <a:off x="0" y="6581001"/>
            <a:ext cx="4619297" cy="276999"/>
          </a:xfrm>
          <a:prstGeom prst="rect">
            <a:avLst/>
          </a:prstGeom>
          <a:noFill/>
        </p:spPr>
        <p:txBody>
          <a:bodyPr wrap="square" rtlCol="0">
            <a:spAutoFit/>
          </a:bodyPr>
          <a:lstStyle/>
          <a:p>
            <a:r>
              <a:rPr lang="en-US" sz="1200" dirty="0">
                <a:solidFill>
                  <a:srgbClr val="000000"/>
                </a:solidFill>
              </a:rPr>
              <a:t>Chemical</a:t>
            </a:r>
          </a:p>
        </p:txBody>
      </p:sp>
    </p:spTree>
    <p:extLst>
      <p:ext uri="{BB962C8B-B14F-4D97-AF65-F5344CB8AC3E}">
        <p14:creationId xmlns:p14="http://schemas.microsoft.com/office/powerpoint/2010/main" val="1066920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00000"/>
                </a:solidFill>
              </a:rPr>
              <a:t>Name that geomorphologic process</a:t>
            </a:r>
          </a:p>
        </p:txBody>
      </p:sp>
      <p:pic>
        <p:nvPicPr>
          <p:cNvPr id="4" name="Content Placeholder 3" descr="Bryce Canyon landscape with a tall, eroded rock formation in the foreground and layered mesas in the distanc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0581" y="1417638"/>
            <a:ext cx="7262103" cy="4832600"/>
          </a:xfrm>
        </p:spPr>
      </p:pic>
      <p:sp>
        <p:nvSpPr>
          <p:cNvPr id="5" name="TextBox 4"/>
          <p:cNvSpPr txBox="1"/>
          <p:nvPr/>
        </p:nvSpPr>
        <p:spPr>
          <a:xfrm>
            <a:off x="0" y="6581001"/>
            <a:ext cx="4619297" cy="276999"/>
          </a:xfrm>
          <a:prstGeom prst="rect">
            <a:avLst/>
          </a:prstGeom>
          <a:noFill/>
        </p:spPr>
        <p:txBody>
          <a:bodyPr wrap="square" rtlCol="0">
            <a:spAutoFit/>
          </a:bodyPr>
          <a:lstStyle/>
          <a:p>
            <a:r>
              <a:rPr lang="en-US" sz="1200" dirty="0"/>
              <a:t>Abrasion</a:t>
            </a:r>
          </a:p>
        </p:txBody>
      </p:sp>
    </p:spTree>
    <p:extLst>
      <p:ext uri="{BB962C8B-B14F-4D97-AF65-F5344CB8AC3E}">
        <p14:creationId xmlns:p14="http://schemas.microsoft.com/office/powerpoint/2010/main" val="453742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0000"/>
                </a:solidFill>
              </a:rPr>
              <a:t>Name that geomorphologic process</a:t>
            </a:r>
          </a:p>
        </p:txBody>
      </p:sp>
      <p:pic>
        <p:nvPicPr>
          <p:cNvPr id="4" name="Content Placeholder 3" descr="Mountain range with snow-capped peaks and a valley below, under a clear blue sky."/>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84443" y="1417638"/>
            <a:ext cx="6685242" cy="4448725"/>
          </a:xfrm>
        </p:spPr>
      </p:pic>
      <p:sp>
        <p:nvSpPr>
          <p:cNvPr id="5" name="TextBox 4"/>
          <p:cNvSpPr txBox="1"/>
          <p:nvPr/>
        </p:nvSpPr>
        <p:spPr>
          <a:xfrm>
            <a:off x="0" y="6581001"/>
            <a:ext cx="3626069" cy="276999"/>
          </a:xfrm>
          <a:prstGeom prst="rect">
            <a:avLst/>
          </a:prstGeom>
          <a:noFill/>
        </p:spPr>
        <p:txBody>
          <a:bodyPr wrap="square" rtlCol="0">
            <a:spAutoFit/>
          </a:bodyPr>
          <a:lstStyle/>
          <a:p>
            <a:r>
              <a:rPr lang="en-US" sz="1200" dirty="0">
                <a:solidFill>
                  <a:srgbClr val="000000"/>
                </a:solidFill>
              </a:rPr>
              <a:t>Glacial</a:t>
            </a:r>
          </a:p>
        </p:txBody>
      </p:sp>
    </p:spTree>
    <p:extLst>
      <p:ext uri="{BB962C8B-B14F-4D97-AF65-F5344CB8AC3E}">
        <p14:creationId xmlns:p14="http://schemas.microsoft.com/office/powerpoint/2010/main" val="629874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00000"/>
                </a:solidFill>
              </a:rPr>
              <a:t>Name that geomorphologic process</a:t>
            </a:r>
          </a:p>
        </p:txBody>
      </p:sp>
      <p:pic>
        <p:nvPicPr>
          <p:cNvPr id="4" name="Content Placeholder 3" descr="Coastal erosion showing a steep, red cliff face with vegetation and the ocean in the backgroun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88959" y="1451062"/>
            <a:ext cx="6027704" cy="4514960"/>
          </a:xfrm>
        </p:spPr>
      </p:pic>
      <p:sp>
        <p:nvSpPr>
          <p:cNvPr id="5" name="TextBox 4"/>
          <p:cNvSpPr txBox="1"/>
          <p:nvPr/>
        </p:nvSpPr>
        <p:spPr>
          <a:xfrm>
            <a:off x="0" y="6549443"/>
            <a:ext cx="5596759" cy="276999"/>
          </a:xfrm>
          <a:prstGeom prst="rect">
            <a:avLst/>
          </a:prstGeom>
          <a:noFill/>
        </p:spPr>
        <p:txBody>
          <a:bodyPr wrap="square" rtlCol="0">
            <a:spAutoFit/>
          </a:bodyPr>
          <a:lstStyle/>
          <a:p>
            <a:r>
              <a:rPr lang="en-US" sz="1200" dirty="0">
                <a:solidFill>
                  <a:srgbClr val="000000"/>
                </a:solidFill>
              </a:rPr>
              <a:t>Mass Movement</a:t>
            </a:r>
          </a:p>
        </p:txBody>
      </p:sp>
    </p:spTree>
    <p:extLst>
      <p:ext uri="{BB962C8B-B14F-4D97-AF65-F5344CB8AC3E}">
        <p14:creationId xmlns:p14="http://schemas.microsoft.com/office/powerpoint/2010/main" val="18856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1348"/>
            <a:ext cx="8229600" cy="1143000"/>
          </a:xfrm>
        </p:spPr>
        <p:txBody>
          <a:bodyPr/>
          <a:lstStyle/>
          <a:p>
            <a:r>
              <a:rPr lang="en-US" b="1" dirty="0">
                <a:solidFill>
                  <a:srgbClr val="000000"/>
                </a:solidFill>
              </a:rPr>
              <a:t>Earth’s Crust</a:t>
            </a:r>
          </a:p>
        </p:txBody>
      </p:sp>
      <p:pic>
        <p:nvPicPr>
          <p:cNvPr id="6" name="Picture 5" descr="Diagram of Earth’s layers: lithosphere, continental crust, oceanic crust, upper mantle, lower mantle, liquid iron core, and solid iron cor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6207" y="1417638"/>
            <a:ext cx="5321316" cy="5236850"/>
          </a:xfrm>
          <a:prstGeom prst="rect">
            <a:avLst/>
          </a:prstGeom>
        </p:spPr>
      </p:pic>
    </p:spTree>
    <p:extLst>
      <p:ext uri="{BB962C8B-B14F-4D97-AF65-F5344CB8AC3E}">
        <p14:creationId xmlns:p14="http://schemas.microsoft.com/office/powerpoint/2010/main" val="10029656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a:solidFill>
                  <a:srgbClr val="000000"/>
                </a:solidFill>
              </a:rPr>
              <a:t>So what does this have to do with space?</a:t>
            </a:r>
          </a:p>
        </p:txBody>
      </p:sp>
      <p:sp>
        <p:nvSpPr>
          <p:cNvPr id="3" name="Content Placeholder 2"/>
          <p:cNvSpPr>
            <a:spLocks noGrp="1"/>
          </p:cNvSpPr>
          <p:nvPr>
            <p:ph idx="1"/>
          </p:nvPr>
        </p:nvSpPr>
        <p:spPr/>
        <p:txBody>
          <a:bodyPr>
            <a:normAutofit lnSpcReduction="10000"/>
          </a:bodyPr>
          <a:lstStyle/>
          <a:p>
            <a:r>
              <a:rPr lang="en-US" dirty="0">
                <a:solidFill>
                  <a:srgbClr val="000000"/>
                </a:solidFill>
              </a:rPr>
              <a:t>Comparative Planetary Geomorphology investigates common features of Earth, Mars, and the Moon</a:t>
            </a:r>
          </a:p>
          <a:p>
            <a:r>
              <a:rPr lang="en-US" dirty="0">
                <a:solidFill>
                  <a:srgbClr val="000000"/>
                </a:solidFill>
              </a:rPr>
              <a:t>As HD imaging become available of other planetary surfaces, geomorphology can be compared </a:t>
            </a:r>
          </a:p>
          <a:p>
            <a:r>
              <a:rPr lang="en-US" dirty="0">
                <a:solidFill>
                  <a:srgbClr val="000000"/>
                </a:solidFill>
              </a:rPr>
              <a:t>Scientists can make comparisons and come to conclusions about possible past planetary features using this method</a:t>
            </a:r>
          </a:p>
        </p:txBody>
      </p:sp>
    </p:spTree>
    <p:extLst>
      <p:ext uri="{BB962C8B-B14F-4D97-AF65-F5344CB8AC3E}">
        <p14:creationId xmlns:p14="http://schemas.microsoft.com/office/powerpoint/2010/main" val="15274439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0000"/>
                </a:solidFill>
              </a:rPr>
              <a:t>Your Mission</a:t>
            </a:r>
          </a:p>
        </p:txBody>
      </p:sp>
      <p:sp>
        <p:nvSpPr>
          <p:cNvPr id="3" name="Content Placeholder 2"/>
          <p:cNvSpPr>
            <a:spLocks noGrp="1"/>
          </p:cNvSpPr>
          <p:nvPr>
            <p:ph idx="1"/>
          </p:nvPr>
        </p:nvSpPr>
        <p:spPr>
          <a:xfrm>
            <a:off x="457199" y="1600200"/>
            <a:ext cx="8548951" cy="4525963"/>
          </a:xfrm>
        </p:spPr>
        <p:txBody>
          <a:bodyPr>
            <a:normAutofit/>
          </a:bodyPr>
          <a:lstStyle/>
          <a:p>
            <a:r>
              <a:rPr lang="en-US" dirty="0">
                <a:solidFill>
                  <a:srgbClr val="000000"/>
                </a:solidFill>
              </a:rPr>
              <a:t>Using the planetary surface photos provided, determine possible geomorphological processes </a:t>
            </a:r>
          </a:p>
          <a:p>
            <a:r>
              <a:rPr lang="en-US" dirty="0">
                <a:solidFill>
                  <a:srgbClr val="000000"/>
                </a:solidFill>
              </a:rPr>
              <a:t>Identify the geomorphological process and construct a persuasive argument supporting your groups position</a:t>
            </a:r>
          </a:p>
          <a:p>
            <a:r>
              <a:rPr lang="en-US" dirty="0">
                <a:solidFill>
                  <a:srgbClr val="000000"/>
                </a:solidFill>
              </a:rPr>
              <a:t>If this process was in fact responsible for the formation, what feature(s) would the planet have possessed at one time?</a:t>
            </a:r>
          </a:p>
        </p:txBody>
      </p:sp>
    </p:spTree>
    <p:extLst>
      <p:ext uri="{BB962C8B-B14F-4D97-AF65-F5344CB8AC3E}">
        <p14:creationId xmlns:p14="http://schemas.microsoft.com/office/powerpoint/2010/main" val="1001642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45931"/>
            <a:ext cx="7772400" cy="859221"/>
          </a:xfrm>
        </p:spPr>
        <p:txBody>
          <a:bodyPr>
            <a:normAutofit/>
          </a:bodyPr>
          <a:lstStyle/>
          <a:p>
            <a:r>
              <a:rPr lang="en-US" b="1" dirty="0">
                <a:solidFill>
                  <a:srgbClr val="000000"/>
                </a:solidFill>
              </a:rPr>
              <a:t>Earth’s Crust - </a:t>
            </a:r>
            <a:r>
              <a:rPr lang="en-US" b="1" dirty="0">
                <a:solidFill>
                  <a:schemeClr val="bg1"/>
                </a:solidFill>
              </a:rPr>
              <a:t>Continental</a:t>
            </a:r>
          </a:p>
        </p:txBody>
      </p:sp>
      <p:sp>
        <p:nvSpPr>
          <p:cNvPr id="6" name="Subtitle 5">
            <a:extLst>
              <a:ext uri="{FF2B5EF4-FFF2-40B4-BE49-F238E27FC236}">
                <a16:creationId xmlns:a16="http://schemas.microsoft.com/office/drawing/2014/main" id="{4C8FEDD1-3497-F734-A3D6-D93BEBA748DC}"/>
              </a:ext>
            </a:extLst>
          </p:cNvPr>
          <p:cNvSpPr>
            <a:spLocks noGrp="1"/>
          </p:cNvSpPr>
          <p:nvPr>
            <p:ph type="subTitle" idx="1"/>
          </p:nvPr>
        </p:nvSpPr>
        <p:spPr/>
        <p:txBody>
          <a:bodyPr/>
          <a:lstStyle/>
          <a:p>
            <a:endParaRPr lang="en-US"/>
          </a:p>
        </p:txBody>
      </p:sp>
      <p:pic>
        <p:nvPicPr>
          <p:cNvPr id="4" name="Picture 3" descr="Cross-sectional diagram illustrating oceanic-continental convergence, showing oceanic crust subducting beneath continental crust. &#10;&#10;Key features include trench, volcanic arc with eruption, lithosphere layers with directional arrows, and underlying asthenosphere.&#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851" y="1717696"/>
            <a:ext cx="7663332" cy="4516798"/>
          </a:xfrm>
          <a:prstGeom prst="rect">
            <a:avLst/>
          </a:prstGeom>
        </p:spPr>
      </p:pic>
      <p:sp>
        <p:nvSpPr>
          <p:cNvPr id="3" name="Title 1">
            <a:extLst>
              <a:ext uri="{FF2B5EF4-FFF2-40B4-BE49-F238E27FC236}">
                <a16:creationId xmlns:a16="http://schemas.microsoft.com/office/drawing/2014/main" id="{88A86808-2B36-1B2B-37B2-83822DABFD69}"/>
              </a:ext>
            </a:extLst>
          </p:cNvPr>
          <p:cNvSpPr txBox="1">
            <a:spLocks/>
          </p:cNvSpPr>
          <p:nvPr/>
        </p:nvSpPr>
        <p:spPr>
          <a:xfrm>
            <a:off x="437717" y="402022"/>
            <a:ext cx="8229600" cy="95746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rgbClr val="000000"/>
                </a:solidFill>
              </a:rPr>
              <a:t>Earth’s Crust</a:t>
            </a:r>
          </a:p>
        </p:txBody>
      </p:sp>
    </p:spTree>
    <p:extLst>
      <p:ext uri="{BB962C8B-B14F-4D97-AF65-F5344CB8AC3E}">
        <p14:creationId xmlns:p14="http://schemas.microsoft.com/office/powerpoint/2010/main" val="1077717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0000"/>
                </a:solidFill>
              </a:rPr>
              <a:t>Geomorphologic Processes</a:t>
            </a:r>
          </a:p>
        </p:txBody>
      </p:sp>
      <p:sp>
        <p:nvSpPr>
          <p:cNvPr id="3" name="Content Placeholder 2"/>
          <p:cNvSpPr>
            <a:spLocks noGrp="1"/>
          </p:cNvSpPr>
          <p:nvPr>
            <p:ph idx="1"/>
          </p:nvPr>
        </p:nvSpPr>
        <p:spPr/>
        <p:txBody>
          <a:bodyPr/>
          <a:lstStyle/>
          <a:p>
            <a:r>
              <a:rPr lang="en-US" dirty="0">
                <a:solidFill>
                  <a:srgbClr val="FF0000"/>
                </a:solidFill>
              </a:rPr>
              <a:t>Erosional</a:t>
            </a:r>
          </a:p>
          <a:p>
            <a:pPr lvl="1"/>
            <a:r>
              <a:rPr lang="en-US" dirty="0">
                <a:solidFill>
                  <a:srgbClr val="000000"/>
                </a:solidFill>
              </a:rPr>
              <a:t>earing down of the earth’s surface by wind, water, and/or ice</a:t>
            </a:r>
          </a:p>
          <a:p>
            <a:pPr marL="457200" lvl="1" indent="0">
              <a:buNone/>
            </a:pPr>
            <a:endParaRPr lang="en-US" dirty="0"/>
          </a:p>
          <a:p>
            <a:r>
              <a:rPr lang="en-US" dirty="0">
                <a:solidFill>
                  <a:srgbClr val="FF0000"/>
                </a:solidFill>
              </a:rPr>
              <a:t>Depositional</a:t>
            </a:r>
          </a:p>
          <a:p>
            <a:pPr lvl="1"/>
            <a:r>
              <a:rPr lang="en-US" dirty="0">
                <a:solidFill>
                  <a:srgbClr val="000000"/>
                </a:solidFill>
              </a:rPr>
              <a:t>laying down of material that has been eroded by wind, water, and/or ice</a:t>
            </a:r>
          </a:p>
        </p:txBody>
      </p:sp>
    </p:spTree>
    <p:extLst>
      <p:ext uri="{BB962C8B-B14F-4D97-AF65-F5344CB8AC3E}">
        <p14:creationId xmlns:p14="http://schemas.microsoft.com/office/powerpoint/2010/main" val="2264012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0000"/>
                </a:solidFill>
              </a:rPr>
              <a:t>Geomorphological Processes</a:t>
            </a:r>
          </a:p>
        </p:txBody>
      </p:sp>
      <p:sp>
        <p:nvSpPr>
          <p:cNvPr id="3" name="Content Placeholder 2"/>
          <p:cNvSpPr>
            <a:spLocks noGrp="1"/>
          </p:cNvSpPr>
          <p:nvPr>
            <p:ph idx="1"/>
          </p:nvPr>
        </p:nvSpPr>
        <p:spPr/>
        <p:txBody>
          <a:bodyPr>
            <a:normAutofit fontScale="92500" lnSpcReduction="10000"/>
          </a:bodyPr>
          <a:lstStyle/>
          <a:p>
            <a:r>
              <a:rPr lang="en-US" dirty="0">
                <a:solidFill>
                  <a:srgbClr val="FF0000"/>
                </a:solidFill>
              </a:rPr>
              <a:t>Fluvial</a:t>
            </a:r>
            <a:r>
              <a:rPr lang="en-US" dirty="0"/>
              <a:t> </a:t>
            </a:r>
            <a:r>
              <a:rPr lang="en-US" dirty="0">
                <a:solidFill>
                  <a:srgbClr val="000000"/>
                </a:solidFill>
              </a:rPr>
              <a:t>geomorphological processes are related to rivers and streams.</a:t>
            </a:r>
          </a:p>
          <a:p>
            <a:r>
              <a:rPr lang="en-US" dirty="0">
                <a:solidFill>
                  <a:srgbClr val="FF0000"/>
                </a:solidFill>
              </a:rPr>
              <a:t>Mass Movement </a:t>
            </a:r>
            <a:r>
              <a:rPr lang="en-US" dirty="0">
                <a:solidFill>
                  <a:srgbClr val="000000"/>
                </a:solidFill>
              </a:rPr>
              <a:t>occurs when soil and rock moves down a slope under the force of gravity.</a:t>
            </a:r>
          </a:p>
          <a:p>
            <a:r>
              <a:rPr lang="en-US" dirty="0">
                <a:solidFill>
                  <a:srgbClr val="FF0000"/>
                </a:solidFill>
              </a:rPr>
              <a:t>Glacial</a:t>
            </a:r>
            <a:r>
              <a:rPr lang="en-US" dirty="0"/>
              <a:t> </a:t>
            </a:r>
            <a:r>
              <a:rPr lang="en-US" dirty="0">
                <a:solidFill>
                  <a:srgbClr val="000000"/>
                </a:solidFill>
              </a:rPr>
              <a:t>movement causes both erosion and deposition. </a:t>
            </a:r>
          </a:p>
          <a:p>
            <a:r>
              <a:rPr lang="en-US" dirty="0">
                <a:solidFill>
                  <a:srgbClr val="FF0000"/>
                </a:solidFill>
              </a:rPr>
              <a:t>Weathering</a:t>
            </a:r>
            <a:r>
              <a:rPr lang="en-US" dirty="0"/>
              <a:t> </a:t>
            </a:r>
            <a:r>
              <a:rPr lang="en-US" dirty="0">
                <a:solidFill>
                  <a:srgbClr val="000000"/>
                </a:solidFill>
              </a:rPr>
              <a:t>involves the chemical breakdown of rock (like limestone) and the mechanical wearing down caused by ice, wind, water, or plant root breaking apart rocks.</a:t>
            </a:r>
          </a:p>
        </p:txBody>
      </p:sp>
    </p:spTree>
    <p:extLst>
      <p:ext uri="{BB962C8B-B14F-4D97-AF65-F5344CB8AC3E}">
        <p14:creationId xmlns:p14="http://schemas.microsoft.com/office/powerpoint/2010/main" val="1831882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C183D7F6-B498-43B3-948B-1728B52AA6E4}">
                <adec:decorative xmlns:adec="http://schemas.microsoft.com/office/drawing/2017/decorative" val="0"/>
              </a:ext>
            </a:extLst>
          </p:cNvPr>
          <p:cNvSpPr>
            <a:spLocks noGrp="1"/>
          </p:cNvSpPr>
          <p:nvPr>
            <p:ph type="title"/>
          </p:nvPr>
        </p:nvSpPr>
        <p:spPr>
          <a:xfrm>
            <a:off x="108092" y="769053"/>
            <a:ext cx="3540049" cy="1143000"/>
          </a:xfrm>
        </p:spPr>
        <p:txBody>
          <a:bodyPr>
            <a:noAutofit/>
          </a:bodyPr>
          <a:lstStyle/>
          <a:p>
            <a:r>
              <a:rPr lang="en-US" sz="7200" b="1" dirty="0">
                <a:solidFill>
                  <a:srgbClr val="000000"/>
                </a:solidFill>
              </a:rPr>
              <a:t>Fluvial </a:t>
            </a:r>
          </a:p>
        </p:txBody>
      </p:sp>
      <p:pic>
        <p:nvPicPr>
          <p:cNvPr id="5" name="Picture 4" descr="Aerial view of an alluvial fan formed by sediment washed down from a mountainside, obliterating a road and depositing material onto salt flat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74534"/>
            <a:ext cx="5449719" cy="3683466"/>
          </a:xfrm>
          <a:prstGeom prst="rect">
            <a:avLst/>
          </a:prstGeom>
        </p:spPr>
      </p:pic>
      <p:sp>
        <p:nvSpPr>
          <p:cNvPr id="6" name="TextBox 5"/>
          <p:cNvSpPr txBox="1"/>
          <p:nvPr/>
        </p:nvSpPr>
        <p:spPr>
          <a:xfrm>
            <a:off x="0" y="2805202"/>
            <a:ext cx="3082420" cy="369332"/>
          </a:xfrm>
          <a:prstGeom prst="rect">
            <a:avLst/>
          </a:prstGeom>
          <a:noFill/>
        </p:spPr>
        <p:txBody>
          <a:bodyPr wrap="square" rtlCol="0">
            <a:spAutoFit/>
          </a:bodyPr>
          <a:lstStyle/>
          <a:p>
            <a:r>
              <a:rPr lang="en-US" dirty="0">
                <a:solidFill>
                  <a:srgbClr val="000000"/>
                </a:solidFill>
              </a:rPr>
              <a:t>Bad Water, Death Valley</a:t>
            </a:r>
          </a:p>
        </p:txBody>
      </p:sp>
      <p:pic>
        <p:nvPicPr>
          <p:cNvPr id="7" name="Picture 6" descr="Aerial view of a massive river delta in India, showing sediment-rich floodwaters depositing soil onto riverbanks, a process that replenishes farmland."/>
          <p:cNvPicPr>
            <a:picLocks noChangeAspect="1"/>
          </p:cNvPicPr>
          <p:nvPr/>
        </p:nvPicPr>
        <p:blipFill rotWithShape="1">
          <a:blip r:embed="rId4">
            <a:extLst>
              <a:ext uri="{28A0092B-C50C-407E-A947-70E740481C1C}">
                <a14:useLocalDpi xmlns:a14="http://schemas.microsoft.com/office/drawing/2010/main" val="0"/>
              </a:ext>
            </a:extLst>
          </a:blip>
          <a:srcRect b="4457"/>
          <a:stretch/>
        </p:blipFill>
        <p:spPr>
          <a:xfrm>
            <a:off x="3918375" y="7200"/>
            <a:ext cx="5225625" cy="3868415"/>
          </a:xfrm>
          <a:prstGeom prst="rect">
            <a:avLst/>
          </a:prstGeom>
        </p:spPr>
      </p:pic>
      <p:sp>
        <p:nvSpPr>
          <p:cNvPr id="8" name="TextBox 7"/>
          <p:cNvSpPr txBox="1"/>
          <p:nvPr/>
        </p:nvSpPr>
        <p:spPr>
          <a:xfrm>
            <a:off x="7171301" y="3868415"/>
            <a:ext cx="1972699" cy="369332"/>
          </a:xfrm>
          <a:prstGeom prst="rect">
            <a:avLst/>
          </a:prstGeom>
          <a:noFill/>
        </p:spPr>
        <p:txBody>
          <a:bodyPr wrap="square" rtlCol="0">
            <a:spAutoFit/>
          </a:bodyPr>
          <a:lstStyle/>
          <a:p>
            <a:r>
              <a:rPr lang="en-US" dirty="0">
                <a:solidFill>
                  <a:srgbClr val="000000"/>
                </a:solidFill>
              </a:rPr>
              <a:t>River in India </a:t>
            </a:r>
          </a:p>
        </p:txBody>
      </p:sp>
    </p:spTree>
    <p:extLst>
      <p:ext uri="{BB962C8B-B14F-4D97-AF65-F5344CB8AC3E}">
        <p14:creationId xmlns:p14="http://schemas.microsoft.com/office/powerpoint/2010/main" val="1925775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28799" y="-1277007"/>
            <a:ext cx="6227379" cy="890752"/>
          </a:xfrm>
        </p:spPr>
        <p:txBody>
          <a:bodyPr>
            <a:noAutofit/>
          </a:bodyPr>
          <a:lstStyle/>
          <a:p>
            <a:r>
              <a:rPr lang="en-US" sz="7200" b="1" dirty="0">
                <a:solidFill>
                  <a:srgbClr val="000000"/>
                </a:solidFill>
              </a:rPr>
              <a:t>Fluvial Process </a:t>
            </a:r>
          </a:p>
        </p:txBody>
      </p:sp>
      <p:pic>
        <p:nvPicPr>
          <p:cNvPr id="7" name="Picture 6" descr="Aerial view of the Grand Canyon, with the Colorado River winding through the canyon floo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436686"/>
            <a:ext cx="4879028" cy="3410483"/>
          </a:xfrm>
          <a:prstGeom prst="rect">
            <a:avLst/>
          </a:prstGeom>
        </p:spPr>
      </p:pic>
      <p:pic>
        <p:nvPicPr>
          <p:cNvPr id="9" name="Picture 8" descr="Wide view of the Grand Canyon with the Colorado River winding through the layered rock formation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4879027" cy="3458763"/>
          </a:xfrm>
          <a:prstGeom prst="rect">
            <a:avLst/>
          </a:prstGeom>
        </p:spPr>
      </p:pic>
      <p:pic>
        <p:nvPicPr>
          <p:cNvPr id="10" name="Picture 9" descr="Aerial view of the Grand Canyon, showing layered rock formations and a winding river below fluffy white cloud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79028" y="-1"/>
            <a:ext cx="4264972" cy="5686629"/>
          </a:xfrm>
          <a:prstGeom prst="rect">
            <a:avLst/>
          </a:prstGeom>
        </p:spPr>
      </p:pic>
      <p:sp>
        <p:nvSpPr>
          <p:cNvPr id="5" name="Title 1">
            <a:extLst>
              <a:ext uri="{FF2B5EF4-FFF2-40B4-BE49-F238E27FC236}">
                <a16:creationId xmlns:a16="http://schemas.microsoft.com/office/drawing/2014/main" id="{E0187432-C2DE-9BBA-3A3C-98609E7C29B2}"/>
              </a:ext>
            </a:extLst>
          </p:cNvPr>
          <p:cNvSpPr txBox="1">
            <a:spLocks/>
          </p:cNvSpPr>
          <p:nvPr/>
        </p:nvSpPr>
        <p:spPr>
          <a:xfrm>
            <a:off x="5241488" y="5704169"/>
            <a:ext cx="3540049"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b="1" dirty="0">
                <a:solidFill>
                  <a:srgbClr val="000000"/>
                </a:solidFill>
              </a:rPr>
              <a:t>Fluvial </a:t>
            </a:r>
          </a:p>
        </p:txBody>
      </p:sp>
    </p:spTree>
    <p:extLst>
      <p:ext uri="{BB962C8B-B14F-4D97-AF65-F5344CB8AC3E}">
        <p14:creationId xmlns:p14="http://schemas.microsoft.com/office/powerpoint/2010/main" val="2900812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457200" y="141288"/>
            <a:ext cx="8229600" cy="1143000"/>
          </a:xfrm>
        </p:spPr>
        <p:txBody>
          <a:bodyPr/>
          <a:lstStyle/>
          <a:p>
            <a:r>
              <a:rPr lang="en-US" b="1" dirty="0">
                <a:solidFill>
                  <a:srgbClr val="000000"/>
                </a:solidFill>
              </a:rPr>
              <a:t>Horse Shoe Bend, CO</a:t>
            </a:r>
          </a:p>
        </p:txBody>
      </p:sp>
      <p:pic>
        <p:nvPicPr>
          <p:cNvPr id="5" name="Picture 4" descr="Aerial view of Horseshoe Bend, showing the Colorado River looping around a Florida-shaped peninsula of rock, actively being eroded into a future oxbow lak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17638"/>
            <a:ext cx="9144000" cy="3512268"/>
          </a:xfrm>
          <a:prstGeom prst="rect">
            <a:avLst/>
          </a:prstGeom>
        </p:spPr>
      </p:pic>
      <p:pic>
        <p:nvPicPr>
          <p:cNvPr id="10" name="Picture 9" descr="Diagram illustrating oxbow lake formation: meandering river, cut-off meander, then oxbow lake."/>
          <p:cNvPicPr>
            <a:picLocks noChangeAspect="1"/>
          </p:cNvPicPr>
          <p:nvPr/>
        </p:nvPicPr>
        <p:blipFill rotWithShape="1">
          <a:blip r:embed="rId4">
            <a:extLst>
              <a:ext uri="{BEBA8EAE-BF5A-486C-A8C5-ECC9F3942E4B}">
                <a14:imgProps xmlns:a14="http://schemas.microsoft.com/office/drawing/2010/main">
                  <a14:imgLayer r:embed="rId5">
                    <a14:imgEffect>
                      <a14:backgroundRemoval t="0" b="100000" l="0" r="100000">
                        <a14:foregroundMark x1="11511" y1="19289" x2="20683" y2="51777"/>
                        <a14:foregroundMark x1="74820" y1="25888" x2="91187" y2="72081"/>
                        <a14:backgroundMark x1="32374" y1="5076" x2="33094" y2="91878"/>
                      </a14:backgroundRemoval>
                    </a14:imgEffect>
                  </a14:imgLayer>
                </a14:imgProps>
              </a:ext>
              <a:ext uri="{28A0092B-C50C-407E-A947-70E740481C1C}">
                <a14:useLocalDpi xmlns:a14="http://schemas.microsoft.com/office/drawing/2010/main" val="0"/>
              </a:ext>
            </a:extLst>
          </a:blip>
          <a:srcRect t="6934" r="1325" b="6393"/>
          <a:stretch/>
        </p:blipFill>
        <p:spPr>
          <a:xfrm>
            <a:off x="0" y="5186846"/>
            <a:ext cx="9144000" cy="1671154"/>
          </a:xfrm>
          <a:prstGeom prst="rect">
            <a:avLst/>
          </a:prstGeom>
        </p:spPr>
      </p:pic>
      <p:sp>
        <p:nvSpPr>
          <p:cNvPr id="12" name="Rectangle 11"/>
          <p:cNvSpPr/>
          <p:nvPr/>
        </p:nvSpPr>
        <p:spPr>
          <a:xfrm>
            <a:off x="2172171" y="5574336"/>
            <a:ext cx="1687608" cy="923330"/>
          </a:xfrm>
          <a:prstGeom prst="rect">
            <a:avLst/>
          </a:prstGeom>
          <a:noFill/>
        </p:spPr>
        <p:txBody>
          <a:bodyPr wrap="square" lIns="91440" tIns="45720" rIns="91440" bIns="45720">
            <a:spAutoFit/>
          </a:bodyPr>
          <a:lstStyle/>
          <a:p>
            <a:pPr algn="ctr"/>
            <a:r>
              <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Wingdings"/>
                <a:ea typeface="Wingdings"/>
                <a:cs typeface="Wingdings"/>
                <a:sym typeface="Wingdings"/>
              </a:rPr>
              <a:t></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3" name="Rectangle 12"/>
          <p:cNvSpPr/>
          <p:nvPr/>
        </p:nvSpPr>
        <p:spPr>
          <a:xfrm>
            <a:off x="5348900" y="5726736"/>
            <a:ext cx="1687608" cy="923330"/>
          </a:xfrm>
          <a:prstGeom prst="rect">
            <a:avLst/>
          </a:prstGeom>
          <a:noFill/>
        </p:spPr>
        <p:txBody>
          <a:bodyPr wrap="square" lIns="91440" tIns="45720" rIns="91440" bIns="45720">
            <a:spAutoFit/>
          </a:bodyPr>
          <a:lstStyle/>
          <a:p>
            <a:pPr algn="ctr"/>
            <a:r>
              <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Wingdings"/>
                <a:ea typeface="Wingdings"/>
                <a:cs typeface="Wingdings"/>
                <a:sym typeface="Wingdings"/>
              </a:rPr>
              <a:t></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631200166"/>
      </p:ext>
    </p:extLst>
  </p:cSld>
  <p:clrMapOvr>
    <a:masterClrMapping/>
  </p:clrMapOvr>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639</TotalTime>
  <Words>3131</Words>
  <Application>Microsoft Macintosh PowerPoint</Application>
  <PresentationFormat>On-screen Show (4:3)</PresentationFormat>
  <Paragraphs>191</Paragraphs>
  <Slides>31</Slides>
  <Notes>30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Wingdings</vt:lpstr>
      <vt:lpstr>Black</vt:lpstr>
      <vt:lpstr>Geomorphology</vt:lpstr>
      <vt:lpstr>Where Do You Live? </vt:lpstr>
      <vt:lpstr>Earth’s Crust</vt:lpstr>
      <vt:lpstr>Earth’s Crust - Continental</vt:lpstr>
      <vt:lpstr>Geomorphologic Processes</vt:lpstr>
      <vt:lpstr>Geomorphological Processes</vt:lpstr>
      <vt:lpstr>Fluvial </vt:lpstr>
      <vt:lpstr>Fluvial Process </vt:lpstr>
      <vt:lpstr>Horse Shoe Bend, CO</vt:lpstr>
      <vt:lpstr>Mass Movement</vt:lpstr>
      <vt:lpstr>Mass Movement mountainous roads</vt:lpstr>
      <vt:lpstr>Glacial </vt:lpstr>
      <vt:lpstr>Landforms that glaciers form</vt:lpstr>
      <vt:lpstr>Landforms that glaciers form Various Landforms</vt:lpstr>
      <vt:lpstr>What Does This Have To Do With Geology? </vt:lpstr>
      <vt:lpstr>Racetrack Playa, Death Valley </vt:lpstr>
      <vt:lpstr>Mechanical Weathering</vt:lpstr>
      <vt:lpstr>Weathering</vt:lpstr>
      <vt:lpstr>Weathering thermal expansion</vt:lpstr>
      <vt:lpstr>Chemical Weathering</vt:lpstr>
      <vt:lpstr>Weathering</vt:lpstr>
      <vt:lpstr>Name that geomorphologic process</vt:lpstr>
      <vt:lpstr>Name that geomorphologic process</vt:lpstr>
      <vt:lpstr>Name that geomorphologic process</vt:lpstr>
      <vt:lpstr>Name that geomorphologic process</vt:lpstr>
      <vt:lpstr>Name that geomorphologic process</vt:lpstr>
      <vt:lpstr>Name that geomorphologic process</vt:lpstr>
      <vt:lpstr>Name that geomorphologic process</vt:lpstr>
      <vt:lpstr>Name that geomorphologic process</vt:lpstr>
      <vt:lpstr>So what does this have to do with space?</vt:lpstr>
      <vt:lpstr>Your Mission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Geomorphology</dc:title>
  <dc:subject/>
  <dc:creator/>
  <cp:keywords/>
  <dc:description/>
  <cp:lastModifiedBy>Wilhoit, Jivana</cp:lastModifiedBy>
  <cp:revision>55</cp:revision>
  <dcterms:created xsi:type="dcterms:W3CDTF">2015-09-14T12:38:50Z</dcterms:created>
  <dcterms:modified xsi:type="dcterms:W3CDTF">2026-04-23T17:14:32Z</dcterms:modified>
  <cp:category/>
</cp:coreProperties>
</file>